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70"/>
  </p:notesMasterIdLst>
  <p:handoutMasterIdLst>
    <p:handoutMasterId r:id="rId71"/>
  </p:handoutMasterIdLst>
  <p:sldIdLst>
    <p:sldId id="459" r:id="rId2"/>
    <p:sldId id="460" r:id="rId3"/>
    <p:sldId id="407" r:id="rId4"/>
    <p:sldId id="313" r:id="rId5"/>
    <p:sldId id="332" r:id="rId6"/>
    <p:sldId id="333" r:id="rId7"/>
    <p:sldId id="408" r:id="rId8"/>
    <p:sldId id="410" r:id="rId9"/>
    <p:sldId id="413" r:id="rId10"/>
    <p:sldId id="414" r:id="rId11"/>
    <p:sldId id="415" r:id="rId12"/>
    <p:sldId id="416" r:id="rId13"/>
    <p:sldId id="417" r:id="rId14"/>
    <p:sldId id="446" r:id="rId15"/>
    <p:sldId id="418" r:id="rId16"/>
    <p:sldId id="419" r:id="rId17"/>
    <p:sldId id="421" r:id="rId18"/>
    <p:sldId id="422" r:id="rId19"/>
    <p:sldId id="424" r:id="rId20"/>
    <p:sldId id="423" r:id="rId21"/>
    <p:sldId id="425" r:id="rId22"/>
    <p:sldId id="461" r:id="rId23"/>
    <p:sldId id="426" r:id="rId24"/>
    <p:sldId id="427" r:id="rId25"/>
    <p:sldId id="428" r:id="rId26"/>
    <p:sldId id="429" r:id="rId27"/>
    <p:sldId id="430" r:id="rId28"/>
    <p:sldId id="432" r:id="rId29"/>
    <p:sldId id="433" r:id="rId30"/>
    <p:sldId id="434" r:id="rId31"/>
    <p:sldId id="435" r:id="rId32"/>
    <p:sldId id="449" r:id="rId33"/>
    <p:sldId id="450" r:id="rId34"/>
    <p:sldId id="437" r:id="rId35"/>
    <p:sldId id="445" r:id="rId36"/>
    <p:sldId id="438" r:id="rId37"/>
    <p:sldId id="441" r:id="rId38"/>
    <p:sldId id="443" r:id="rId39"/>
    <p:sldId id="444" r:id="rId40"/>
    <p:sldId id="335" r:id="rId41"/>
    <p:sldId id="336" r:id="rId42"/>
    <p:sldId id="337" r:id="rId43"/>
    <p:sldId id="334" r:id="rId44"/>
    <p:sldId id="338" r:id="rId45"/>
    <p:sldId id="393" r:id="rId46"/>
    <p:sldId id="455" r:id="rId47"/>
    <p:sldId id="456" r:id="rId48"/>
    <p:sldId id="457" r:id="rId49"/>
    <p:sldId id="394" r:id="rId50"/>
    <p:sldId id="305" r:id="rId51"/>
    <p:sldId id="304" r:id="rId52"/>
    <p:sldId id="306" r:id="rId53"/>
    <p:sldId id="270" r:id="rId54"/>
    <p:sldId id="310" r:id="rId55"/>
    <p:sldId id="392" r:id="rId56"/>
    <p:sldId id="452" r:id="rId57"/>
    <p:sldId id="448" r:id="rId58"/>
    <p:sldId id="340" r:id="rId59"/>
    <p:sldId id="345" r:id="rId60"/>
    <p:sldId id="341" r:id="rId61"/>
    <p:sldId id="346" r:id="rId62"/>
    <p:sldId id="344" r:id="rId63"/>
    <p:sldId id="342" r:id="rId64"/>
    <p:sldId id="343" r:id="rId65"/>
    <p:sldId id="348" r:id="rId66"/>
    <p:sldId id="349" r:id="rId67"/>
    <p:sldId id="453" r:id="rId68"/>
    <p:sldId id="454" r:id="rId69"/>
  </p:sldIdLst>
  <p:sldSz cx="9144000" cy="6858000" type="screen4x3"/>
  <p:notesSz cx="6645275" cy="9777413"/>
  <p:embeddedFontLst>
    <p:embeddedFont>
      <p:font typeface="Calibri" panose="020F0502020204030204" pitchFamily="34" charset="0"/>
      <p:regular r:id="rId72"/>
      <p:bold r:id="rId73"/>
      <p:italic r:id="rId74"/>
      <p:boldItalic r:id="rId75"/>
    </p:embeddedFont>
    <p:embeddedFont>
      <p:font typeface="Comic Sans MS" panose="030F0702030302020204" pitchFamily="66" charset="0"/>
      <p:regular r:id="rId76"/>
      <p:bold r:id="rId77"/>
      <p:italic r:id="rId78"/>
      <p:boldItalic r:id="rId79"/>
    </p:embeddedFont>
    <p:embeddedFont>
      <p:font typeface="Tahoma" panose="020B0604030504040204" pitchFamily="34" charset="0"/>
      <p:regular r:id="rId80"/>
      <p:bold r:id="rId81"/>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449"/>
    <a:srgbClr val="FCE78C"/>
    <a:srgbClr val="B590DA"/>
    <a:srgbClr val="A97ED4"/>
    <a:srgbClr val="CC3300"/>
    <a:srgbClr val="663399"/>
    <a:srgbClr val="FFCBBB"/>
    <a:srgbClr val="DBC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114" d="100"/>
          <a:sy n="114" d="100"/>
        </p:scale>
        <p:origin x="642" y="102"/>
      </p:cViewPr>
      <p:guideLst>
        <p:guide orient="horz" pos="2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5.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jovana.djeric\Desktop\DIREKTOR\Podaci_2017_.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popo\AppData\Local\Temp\CHF%20EUR%20Historical%20Data-4.csv"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ebastian\Documents\Work%20Folder\Data\Chapter%204%20(5)\Slide%2027-28%20Inflation%20and%20interest%20rate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ta1\ZZZ%20Nastava\NASTAVA\realni%20devizni%20kurs%20feb2017.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ata1\ZZZ%20Nastava\NASTAVA\realni%20devizni%20kurs%20feb2016.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ata1\ZZZ%20Nastava\NASTAVA\realni%20devizni%20kurs%20feb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08325142484766E-2"/>
          <c:y val="0.12029107472677027"/>
          <c:w val="0.89257279054110006"/>
          <c:h val="0.5781888375064228"/>
        </c:manualLayout>
      </c:layout>
      <c:lineChart>
        <c:grouping val="standard"/>
        <c:varyColors val="0"/>
        <c:ser>
          <c:idx val="0"/>
          <c:order val="0"/>
          <c:tx>
            <c:strRef>
              <c:f>дистрибуција!$C$342</c:f>
              <c:strCache>
                <c:ptCount val="1"/>
                <c:pt idx="0">
                  <c:v>јануар 2017.</c:v>
                </c:pt>
              </c:strCache>
            </c:strRef>
          </c:tx>
          <c:spPr>
            <a:ln w="19050">
              <a:solidFill>
                <a:schemeClr val="accent2"/>
              </a:solidFill>
              <a:prstDash val="solid"/>
            </a:ln>
          </c:spPr>
          <c:marker>
            <c:symbol val="none"/>
          </c:marker>
          <c:cat>
            <c:strRef>
              <c:f>дистрибуција!$A$343:$A$367</c:f>
              <c:strCache>
                <c:ptCount val="25"/>
                <c:pt idx="0">
                  <c:v>&lt;=20 000</c:v>
                </c:pt>
                <c:pt idx="1">
                  <c:v>20 001-25 000</c:v>
                </c:pt>
                <c:pt idx="2">
                  <c:v>25 001-30 000</c:v>
                </c:pt>
                <c:pt idx="3">
                  <c:v>30 001-35 000</c:v>
                </c:pt>
                <c:pt idx="4">
                  <c:v>35 001-40 000</c:v>
                </c:pt>
                <c:pt idx="5">
                  <c:v>40 001-45 000</c:v>
                </c:pt>
                <c:pt idx="6">
                  <c:v>45 001-50 000</c:v>
                </c:pt>
                <c:pt idx="7">
                  <c:v>50 001-55 000</c:v>
                </c:pt>
                <c:pt idx="8">
                  <c:v>55 001-60 000</c:v>
                </c:pt>
                <c:pt idx="9">
                  <c:v>60 001-65 000</c:v>
                </c:pt>
                <c:pt idx="10">
                  <c:v>65 001-70 000</c:v>
                </c:pt>
                <c:pt idx="11">
                  <c:v>70 001-75 000</c:v>
                </c:pt>
                <c:pt idx="12">
                  <c:v>75 001-80 000</c:v>
                </c:pt>
                <c:pt idx="13">
                  <c:v>80 001-85 000</c:v>
                </c:pt>
                <c:pt idx="14">
                  <c:v>85 001-90 000</c:v>
                </c:pt>
                <c:pt idx="15">
                  <c:v>90 001-95 000</c:v>
                </c:pt>
                <c:pt idx="16">
                  <c:v>95 001-100 000</c:v>
                </c:pt>
                <c:pt idx="17">
                  <c:v>100 001-110 000</c:v>
                </c:pt>
                <c:pt idx="18">
                  <c:v>110 001-120 000</c:v>
                </c:pt>
                <c:pt idx="19">
                  <c:v>120 001-130 000</c:v>
                </c:pt>
                <c:pt idx="20">
                  <c:v>130 001-140 000</c:v>
                </c:pt>
                <c:pt idx="21">
                  <c:v>140 001-160 000</c:v>
                </c:pt>
                <c:pt idx="22">
                  <c:v>160 001-180 000</c:v>
                </c:pt>
                <c:pt idx="23">
                  <c:v>180 001-200 000</c:v>
                </c:pt>
                <c:pt idx="24">
                  <c:v>&gt;=200 001</c:v>
                </c:pt>
              </c:strCache>
            </c:strRef>
          </c:cat>
          <c:val>
            <c:numRef>
              <c:f>дистрибуција!$C$343:$C$367</c:f>
              <c:numCache>
                <c:formatCode>0.0</c:formatCode>
                <c:ptCount val="25"/>
                <c:pt idx="0">
                  <c:v>2.4442372694866386</c:v>
                </c:pt>
                <c:pt idx="1">
                  <c:v>19.927937030380971</c:v>
                </c:pt>
                <c:pt idx="2">
                  <c:v>15.66863811517061</c:v>
                </c:pt>
                <c:pt idx="3">
                  <c:v>10.123658210221324</c:v>
                </c:pt>
                <c:pt idx="4">
                  <c:v>9.2162161202887258</c:v>
                </c:pt>
                <c:pt idx="5">
                  <c:v>7.3010637303560086</c:v>
                </c:pt>
                <c:pt idx="6">
                  <c:v>7.47935776288905</c:v>
                </c:pt>
                <c:pt idx="7">
                  <c:v>5.4605653115768078</c:v>
                </c:pt>
                <c:pt idx="8">
                  <c:v>3.7022927405815911</c:v>
                </c:pt>
                <c:pt idx="9">
                  <c:v>3.1463513611039797</c:v>
                </c:pt>
                <c:pt idx="10">
                  <c:v>2.3743157212271644</c:v>
                </c:pt>
                <c:pt idx="11">
                  <c:v>1.994183852263222</c:v>
                </c:pt>
                <c:pt idx="12">
                  <c:v>1.5427107081715929</c:v>
                </c:pt>
                <c:pt idx="13">
                  <c:v>1.2291876914412949</c:v>
                </c:pt>
                <c:pt idx="14">
                  <c:v>1.0576965168184393</c:v>
                </c:pt>
                <c:pt idx="15">
                  <c:v>0.90501672319940185</c:v>
                </c:pt>
                <c:pt idx="16">
                  <c:v>0.85284176079258622</c:v>
                </c:pt>
                <c:pt idx="17">
                  <c:v>1.2865683190315569</c:v>
                </c:pt>
                <c:pt idx="18">
                  <c:v>0.91318015269162467</c:v>
                </c:pt>
                <c:pt idx="19">
                  <c:v>0.69105205310251727</c:v>
                </c:pt>
                <c:pt idx="20">
                  <c:v>0.43485050867630581</c:v>
                </c:pt>
                <c:pt idx="21">
                  <c:v>0.58989651374236451</c:v>
                </c:pt>
                <c:pt idx="22">
                  <c:v>0.38865023017321854</c:v>
                </c:pt>
                <c:pt idx="23">
                  <c:v>0.28986090226008687</c:v>
                </c:pt>
                <c:pt idx="24">
                  <c:v>0.97967069435291809</c:v>
                </c:pt>
              </c:numCache>
            </c:numRef>
          </c:val>
          <c:smooth val="1"/>
          <c:extLst>
            <c:ext xmlns:c16="http://schemas.microsoft.com/office/drawing/2014/chart" uri="{C3380CC4-5D6E-409C-BE32-E72D297353CC}">
              <c16:uniqueId val="{00000000-5E24-49D4-B6F5-B2F56E0F3517}"/>
            </c:ext>
          </c:extLst>
        </c:ser>
        <c:ser>
          <c:idx val="3"/>
          <c:order val="1"/>
          <c:tx>
            <c:strRef>
              <c:f>дистрибуција!$D$342</c:f>
              <c:strCache>
                <c:ptCount val="1"/>
                <c:pt idx="0">
                  <c:v>јануар 2018.</c:v>
                </c:pt>
              </c:strCache>
            </c:strRef>
          </c:tx>
          <c:spPr>
            <a:ln w="28575">
              <a:solidFill>
                <a:srgbClr val="FF0000"/>
              </a:solidFill>
            </a:ln>
          </c:spPr>
          <c:marker>
            <c:symbol val="none"/>
          </c:marker>
          <c:val>
            <c:numRef>
              <c:f>дистрибуција!$D$343:$D$367</c:f>
              <c:numCache>
                <c:formatCode>0.0</c:formatCode>
                <c:ptCount val="25"/>
                <c:pt idx="0">
                  <c:v>1.9517127594896762</c:v>
                </c:pt>
                <c:pt idx="1">
                  <c:v>1.8164277327343354</c:v>
                </c:pt>
                <c:pt idx="2">
                  <c:v>28.01450079128978</c:v>
                </c:pt>
                <c:pt idx="3">
                  <c:v>11.343173791368676</c:v>
                </c:pt>
                <c:pt idx="4">
                  <c:v>9.4507497528669759</c:v>
                </c:pt>
                <c:pt idx="5">
                  <c:v>8.0396549883743056</c:v>
                </c:pt>
                <c:pt idx="6">
                  <c:v>6.6260656886541573</c:v>
                </c:pt>
                <c:pt idx="7">
                  <c:v>6.4062565264003046</c:v>
                </c:pt>
                <c:pt idx="8">
                  <c:v>5.0463287402945172</c:v>
                </c:pt>
                <c:pt idx="9">
                  <c:v>3.395932631305373</c:v>
                </c:pt>
                <c:pt idx="10">
                  <c:v>2.8163302718231225</c:v>
                </c:pt>
                <c:pt idx="11">
                  <c:v>2.2308106427315044</c:v>
                </c:pt>
                <c:pt idx="12">
                  <c:v>1.7483791322266105</c:v>
                </c:pt>
                <c:pt idx="13">
                  <c:v>1.4723559086837672</c:v>
                </c:pt>
                <c:pt idx="14">
                  <c:v>1.1824677102719159</c:v>
                </c:pt>
                <c:pt idx="15">
                  <c:v>0.97745172204148123</c:v>
                </c:pt>
                <c:pt idx="16">
                  <c:v>0.9551749423356275</c:v>
                </c:pt>
                <c:pt idx="17">
                  <c:v>1.5823475084814198</c:v>
                </c:pt>
                <c:pt idx="18">
                  <c:v>1.0970733880661434</c:v>
                </c:pt>
                <c:pt idx="19">
                  <c:v>0.80753326433719619</c:v>
                </c:pt>
                <c:pt idx="20">
                  <c:v>0.54328656756593696</c:v>
                </c:pt>
                <c:pt idx="21">
                  <c:v>0.71506142357904312</c:v>
                </c:pt>
                <c:pt idx="22">
                  <c:v>0.46230119134361469</c:v>
                </c:pt>
                <c:pt idx="23">
                  <c:v>0.29986633932176487</c:v>
                </c:pt>
                <c:pt idx="24">
                  <c:v>1.0187565844127515</c:v>
                </c:pt>
              </c:numCache>
            </c:numRef>
          </c:val>
          <c:smooth val="1"/>
          <c:extLst>
            <c:ext xmlns:c16="http://schemas.microsoft.com/office/drawing/2014/chart" uri="{C3380CC4-5D6E-409C-BE32-E72D297353CC}">
              <c16:uniqueId val="{00000001-5E24-49D4-B6F5-B2F56E0F3517}"/>
            </c:ext>
          </c:extLst>
        </c:ser>
        <c:dLbls>
          <c:showLegendKey val="0"/>
          <c:showVal val="0"/>
          <c:showCatName val="0"/>
          <c:showSerName val="0"/>
          <c:showPercent val="0"/>
          <c:showBubbleSize val="0"/>
        </c:dLbls>
        <c:smooth val="0"/>
        <c:axId val="103373056"/>
        <c:axId val="103408000"/>
      </c:lineChart>
      <c:catAx>
        <c:axId val="103373056"/>
        <c:scaling>
          <c:orientation val="minMax"/>
        </c:scaling>
        <c:delete val="0"/>
        <c:axPos val="b"/>
        <c:numFmt formatCode="General" sourceLinked="0"/>
        <c:majorTickMark val="out"/>
        <c:minorTickMark val="none"/>
        <c:tickLblPos val="nextTo"/>
        <c:spPr>
          <a:ln>
            <a:solidFill>
              <a:schemeClr val="bg1">
                <a:lumMod val="75000"/>
              </a:schemeClr>
            </a:solidFill>
          </a:ln>
        </c:spPr>
        <c:txPr>
          <a:bodyPr rot="-5400000" vert="horz"/>
          <a:lstStyle/>
          <a:p>
            <a:pPr>
              <a:defRPr sz="1200"/>
            </a:pPr>
            <a:endParaRPr lang="en-US"/>
          </a:p>
        </c:txPr>
        <c:crossAx val="103408000"/>
        <c:crosses val="autoZero"/>
        <c:auto val="1"/>
        <c:lblAlgn val="ctr"/>
        <c:lblOffset val="100"/>
        <c:noMultiLvlLbl val="0"/>
      </c:catAx>
      <c:valAx>
        <c:axId val="103408000"/>
        <c:scaling>
          <c:orientation val="minMax"/>
          <c:max val="30"/>
          <c:min val="0"/>
        </c:scaling>
        <c:delete val="0"/>
        <c:axPos val="l"/>
        <c:majorGridlines>
          <c:spPr>
            <a:ln>
              <a:solidFill>
                <a:schemeClr val="bg1">
                  <a:lumMod val="75000"/>
                </a:schemeClr>
              </a:solidFill>
            </a:ln>
          </c:spPr>
        </c:majorGridlines>
        <c:title>
          <c:tx>
            <c:rich>
              <a:bodyPr rot="-5400000" vert="horz"/>
              <a:lstStyle/>
              <a:p>
                <a:pPr>
                  <a:defRPr sz="1800" b="0"/>
                </a:pPr>
                <a:r>
                  <a:rPr lang="sr-Cyrl-RS" sz="1800" b="0"/>
                  <a:t>Запослени, %</a:t>
                </a:r>
                <a:endParaRPr lang="en-US" sz="1800" b="0"/>
              </a:p>
            </c:rich>
          </c:tx>
          <c:layout>
            <c:manualLayout>
              <c:xMode val="edge"/>
              <c:yMode val="edge"/>
              <c:x val="7.4110632139773166E-3"/>
              <c:y val="0.29881970166152994"/>
            </c:manualLayout>
          </c:layout>
          <c:overlay val="0"/>
        </c:title>
        <c:numFmt formatCode="#,##0" sourceLinked="0"/>
        <c:majorTickMark val="out"/>
        <c:minorTickMark val="none"/>
        <c:tickLblPos val="nextTo"/>
        <c:spPr>
          <a:ln>
            <a:noFill/>
          </a:ln>
        </c:spPr>
        <c:txPr>
          <a:bodyPr/>
          <a:lstStyle/>
          <a:p>
            <a:pPr>
              <a:defRPr sz="1200"/>
            </a:pPr>
            <a:endParaRPr lang="en-US"/>
          </a:p>
        </c:txPr>
        <c:crossAx val="103373056"/>
        <c:crosses val="autoZero"/>
        <c:crossBetween val="between"/>
        <c:majorUnit val="2"/>
      </c:valAx>
    </c:plotArea>
    <c:legend>
      <c:legendPos val="r"/>
      <c:legendEntry>
        <c:idx val="0"/>
        <c:txPr>
          <a:bodyPr/>
          <a:lstStyle/>
          <a:p>
            <a:pPr>
              <a:defRPr sz="1400">
                <a:solidFill>
                  <a:schemeClr val="accent5"/>
                </a:solidFill>
              </a:defRPr>
            </a:pPr>
            <a:endParaRPr lang="en-US"/>
          </a:p>
        </c:txPr>
      </c:legendEntry>
      <c:legendEntry>
        <c:idx val="1"/>
        <c:txPr>
          <a:bodyPr/>
          <a:lstStyle/>
          <a:p>
            <a:pPr>
              <a:defRPr sz="1400">
                <a:solidFill>
                  <a:schemeClr val="accent2"/>
                </a:solidFill>
              </a:defRPr>
            </a:pPr>
            <a:endParaRPr lang="en-US"/>
          </a:p>
        </c:txPr>
      </c:legendEntry>
      <c:layout>
        <c:manualLayout>
          <c:xMode val="edge"/>
          <c:yMode val="edge"/>
          <c:x val="0.81103674628735012"/>
          <c:y val="1.5793243953732914E-2"/>
          <c:w val="0.16525530059044552"/>
          <c:h val="8.7539870311952331E-2"/>
        </c:manualLayout>
      </c:layout>
      <c:overlay val="0"/>
      <c:txPr>
        <a:bodyPr/>
        <a:lstStyle/>
        <a:p>
          <a:pPr>
            <a:defRPr sz="14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sr-Latn-RS" dirty="0">
                <a:solidFill>
                  <a:schemeClr val="bg1"/>
                </a:solidFill>
              </a:rPr>
              <a:t>Modus, medijana i aritmetička</a:t>
            </a:r>
            <a:r>
              <a:rPr lang="sr-Latn-RS" baseline="0" dirty="0">
                <a:solidFill>
                  <a:schemeClr val="bg1"/>
                </a:solidFill>
              </a:rPr>
              <a:t> sredina</a:t>
            </a:r>
            <a:endParaRPr lang="en-GB" dirty="0">
              <a:solidFill>
                <a:schemeClr val="bg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autoTitleDeleted val="0"/>
    <c:plotArea>
      <c:layout>
        <c:manualLayout>
          <c:layoutTarget val="inner"/>
          <c:xMode val="edge"/>
          <c:yMode val="edge"/>
          <c:x val="0.34222963321535704"/>
          <c:y val="0.47500264570761125"/>
          <c:w val="0.59764133350262671"/>
          <c:h val="0.44139299377519381"/>
        </c:manualLayout>
      </c:layout>
      <c:scatterChart>
        <c:scatterStyle val="lineMarker"/>
        <c:varyColors val="0"/>
        <c:ser>
          <c:idx val="0"/>
          <c:order val="0"/>
          <c:spPr>
            <a:ln w="34925" cap="sq">
              <a:solidFill>
                <a:schemeClr val="accent1"/>
              </a:solidFill>
              <a:round/>
            </a:ln>
            <a:effectLst/>
          </c:spPr>
          <c:marker>
            <c:symbol val="none"/>
          </c:marker>
          <c:xVal>
            <c:numRef>
              <c:f>'CHF EUR Historical Data-4'!$E$4:$E$10</c:f>
              <c:numCache>
                <c:formatCode>General</c:formatCode>
                <c:ptCount val="7"/>
                <c:pt idx="0">
                  <c:v>1</c:v>
                </c:pt>
                <c:pt idx="1">
                  <c:v>2</c:v>
                </c:pt>
                <c:pt idx="2">
                  <c:v>3</c:v>
                </c:pt>
                <c:pt idx="3">
                  <c:v>4</c:v>
                </c:pt>
                <c:pt idx="4">
                  <c:v>5</c:v>
                </c:pt>
                <c:pt idx="5">
                  <c:v>6</c:v>
                </c:pt>
                <c:pt idx="6">
                  <c:v>7</c:v>
                </c:pt>
              </c:numCache>
            </c:numRef>
          </c:xVal>
          <c:yVal>
            <c:numRef>
              <c:f>'CHF EUR Historical Data-4'!$F$4:$F$10</c:f>
              <c:numCache>
                <c:formatCode>General</c:formatCode>
                <c:ptCount val="7"/>
                <c:pt idx="0">
                  <c:v>1</c:v>
                </c:pt>
                <c:pt idx="1">
                  <c:v>2</c:v>
                </c:pt>
                <c:pt idx="2">
                  <c:v>2</c:v>
                </c:pt>
                <c:pt idx="3">
                  <c:v>3</c:v>
                </c:pt>
                <c:pt idx="4">
                  <c:v>3</c:v>
                </c:pt>
                <c:pt idx="5">
                  <c:v>3</c:v>
                </c:pt>
                <c:pt idx="6">
                  <c:v>70</c:v>
                </c:pt>
              </c:numCache>
            </c:numRef>
          </c:yVal>
          <c:smooth val="0"/>
          <c:extLst>
            <c:ext xmlns:c16="http://schemas.microsoft.com/office/drawing/2014/chart" uri="{C3380CC4-5D6E-409C-BE32-E72D297353CC}">
              <c16:uniqueId val="{00000000-DE88-4485-B93F-6BC7A35FB2A4}"/>
            </c:ext>
          </c:extLst>
        </c:ser>
        <c:dLbls>
          <c:showLegendKey val="0"/>
          <c:showVal val="0"/>
          <c:showCatName val="0"/>
          <c:showSerName val="0"/>
          <c:showPercent val="0"/>
          <c:showBubbleSize val="0"/>
        </c:dLbls>
        <c:axId val="719390720"/>
        <c:axId val="719385472"/>
      </c:scatterChart>
      <c:valAx>
        <c:axId val="719390720"/>
        <c:scaling>
          <c:orientation val="minMax"/>
          <c:max val="7"/>
          <c:min val="1"/>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19385472"/>
        <c:crosses val="autoZero"/>
        <c:crossBetween val="midCat"/>
      </c:valAx>
      <c:valAx>
        <c:axId val="719385472"/>
        <c:scaling>
          <c:orientation val="minMax"/>
          <c:max val="7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193907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469529828645896E-2"/>
          <c:y val="7.5585789871504161E-2"/>
          <c:w val="0.8501920229375094"/>
          <c:h val="0.82748324614185131"/>
        </c:manualLayout>
      </c:layout>
      <c:lineChart>
        <c:grouping val="standard"/>
        <c:varyColors val="0"/>
        <c:ser>
          <c:idx val="0"/>
          <c:order val="0"/>
          <c:tx>
            <c:strRef>
              <c:f>Sheet1!$B$11</c:f>
              <c:strCache>
                <c:ptCount val="1"/>
                <c:pt idx="0">
                  <c:v>CPI</c:v>
                </c:pt>
              </c:strCache>
            </c:strRef>
          </c:tx>
          <c:spPr>
            <a:ln w="44450">
              <a:solidFill>
                <a:srgbClr val="FF6600"/>
              </a:solidFill>
            </a:ln>
          </c:spPr>
          <c:marker>
            <c:symbol val="none"/>
          </c:marker>
          <c:cat>
            <c:numRef>
              <c:f>Sheet1!$C$12:$C$640</c:f>
              <c:numCache>
                <c:formatCode>yyyy\-mm\-dd</c:formatCode>
                <c:ptCount val="629"/>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numCache>
            </c:numRef>
          </c:cat>
          <c:val>
            <c:numRef>
              <c:f>Sheet1!$B$12:$B$640</c:f>
              <c:numCache>
                <c:formatCode>0.00000%</c:formatCode>
                <c:ptCount val="629"/>
                <c:pt idx="0">
                  <c:v>1.2409500000000007E-2</c:v>
                </c:pt>
                <c:pt idx="1">
                  <c:v>1.4137899999999998E-2</c:v>
                </c:pt>
                <c:pt idx="2">
                  <c:v>1.5188100000000001E-2</c:v>
                </c:pt>
                <c:pt idx="3">
                  <c:v>1.9323700000000017E-2</c:v>
                </c:pt>
                <c:pt idx="4">
                  <c:v>1.8250699999999998E-2</c:v>
                </c:pt>
                <c:pt idx="5">
                  <c:v>1.7176199999999999E-2</c:v>
                </c:pt>
                <c:pt idx="6">
                  <c:v>1.3722100000000011E-2</c:v>
                </c:pt>
                <c:pt idx="7">
                  <c:v>1.47361E-2</c:v>
                </c:pt>
                <c:pt idx="8">
                  <c:v>1.2307700000000001E-2</c:v>
                </c:pt>
                <c:pt idx="9">
                  <c:v>1.3628600000000001E-2</c:v>
                </c:pt>
                <c:pt idx="10">
                  <c:v>1.4650799999999999E-2</c:v>
                </c:pt>
                <c:pt idx="11">
                  <c:v>1.3600800000000017E-2</c:v>
                </c:pt>
                <c:pt idx="12">
                  <c:v>1.6002700000000019E-2</c:v>
                </c:pt>
                <c:pt idx="13">
                  <c:v>1.4620900000000001E-2</c:v>
                </c:pt>
                <c:pt idx="14">
                  <c:v>1.4620900000000001E-2</c:v>
                </c:pt>
                <c:pt idx="15">
                  <c:v>9.1401E-3</c:v>
                </c:pt>
                <c:pt idx="16">
                  <c:v>9.1309000000000026E-3</c:v>
                </c:pt>
                <c:pt idx="17">
                  <c:v>7.7676000000000047E-3</c:v>
                </c:pt>
                <c:pt idx="18">
                  <c:v>1.25212E-2</c:v>
                </c:pt>
                <c:pt idx="19">
                  <c:v>1.1144900000000001E-2</c:v>
                </c:pt>
                <c:pt idx="20">
                  <c:v>1.2495800000000001E-2</c:v>
                </c:pt>
                <c:pt idx="21">
                  <c:v>7.731100000000009E-3</c:v>
                </c:pt>
                <c:pt idx="22">
                  <c:v>6.7159000000000003E-3</c:v>
                </c:pt>
                <c:pt idx="23">
                  <c:v>6.7092000000000072E-3</c:v>
                </c:pt>
                <c:pt idx="24">
                  <c:v>6.7024000000000033E-3</c:v>
                </c:pt>
                <c:pt idx="25">
                  <c:v>9.0482999999999987E-3</c:v>
                </c:pt>
                <c:pt idx="26">
                  <c:v>1.1058999999999998E-2</c:v>
                </c:pt>
                <c:pt idx="27">
                  <c:v>1.3418299999999998E-2</c:v>
                </c:pt>
                <c:pt idx="28">
                  <c:v>1.3404800000000014E-2</c:v>
                </c:pt>
                <c:pt idx="29">
                  <c:v>1.2399500000000001E-2</c:v>
                </c:pt>
                <c:pt idx="30">
                  <c:v>1.0026700000000001E-2</c:v>
                </c:pt>
                <c:pt idx="31">
                  <c:v>1.1356000000000003E-2</c:v>
                </c:pt>
                <c:pt idx="32">
                  <c:v>1.4676499999999999E-2</c:v>
                </c:pt>
                <c:pt idx="33">
                  <c:v>1.33422E-2</c:v>
                </c:pt>
                <c:pt idx="34">
                  <c:v>1.33422E-2</c:v>
                </c:pt>
                <c:pt idx="35">
                  <c:v>1.2329199999999998E-2</c:v>
                </c:pt>
                <c:pt idx="36">
                  <c:v>1.33156E-2</c:v>
                </c:pt>
                <c:pt idx="37">
                  <c:v>1.22883E-2</c:v>
                </c:pt>
                <c:pt idx="38">
                  <c:v>1.1269500000000009E-2</c:v>
                </c:pt>
                <c:pt idx="39">
                  <c:v>8.9374000000000068E-3</c:v>
                </c:pt>
                <c:pt idx="40">
                  <c:v>8.9286000000000001E-3</c:v>
                </c:pt>
                <c:pt idx="41">
                  <c:v>1.3240600000000003E-2</c:v>
                </c:pt>
                <c:pt idx="42">
                  <c:v>1.55526E-2</c:v>
                </c:pt>
                <c:pt idx="43">
                  <c:v>1.5521800000000011E-2</c:v>
                </c:pt>
                <c:pt idx="44">
                  <c:v>9.8619000000000068E-3</c:v>
                </c:pt>
                <c:pt idx="45">
                  <c:v>1.21791E-2</c:v>
                </c:pt>
                <c:pt idx="46">
                  <c:v>1.3166600000000001E-2</c:v>
                </c:pt>
                <c:pt idx="47">
                  <c:v>1.6458199999999999E-2</c:v>
                </c:pt>
                <c:pt idx="48">
                  <c:v>1.6425800000000018E-2</c:v>
                </c:pt>
                <c:pt idx="49">
                  <c:v>1.41076E-2</c:v>
                </c:pt>
                <c:pt idx="50">
                  <c:v>1.409369999999999E-2</c:v>
                </c:pt>
                <c:pt idx="51">
                  <c:v>1.5419899999999999E-2</c:v>
                </c:pt>
                <c:pt idx="52">
                  <c:v>1.5404800000000012E-2</c:v>
                </c:pt>
                <c:pt idx="53">
                  <c:v>1.30676E-2</c:v>
                </c:pt>
                <c:pt idx="54">
                  <c:v>1.0752699999999999E-2</c:v>
                </c:pt>
                <c:pt idx="55">
                  <c:v>9.7561000000000123E-3</c:v>
                </c:pt>
                <c:pt idx="56">
                  <c:v>1.1718800000000001E-2</c:v>
                </c:pt>
                <c:pt idx="57">
                  <c:v>1.20325E-2</c:v>
                </c:pt>
                <c:pt idx="58">
                  <c:v>1.3970100000000013E-2</c:v>
                </c:pt>
                <c:pt idx="59">
                  <c:v>1.1981900000000011E-2</c:v>
                </c:pt>
                <c:pt idx="60">
                  <c:v>1.0989000000000001E-2</c:v>
                </c:pt>
                <c:pt idx="61">
                  <c:v>1.19702E-2</c:v>
                </c:pt>
                <c:pt idx="62">
                  <c:v>1.19586E-2</c:v>
                </c:pt>
                <c:pt idx="63">
                  <c:v>1.3893400000000005E-2</c:v>
                </c:pt>
                <c:pt idx="64">
                  <c:v>1.6139399999999998E-2</c:v>
                </c:pt>
                <c:pt idx="65">
                  <c:v>1.9348600000000007E-2</c:v>
                </c:pt>
                <c:pt idx="66">
                  <c:v>1.80529E-2</c:v>
                </c:pt>
                <c:pt idx="67">
                  <c:v>1.6103100000000016E-2</c:v>
                </c:pt>
                <c:pt idx="68">
                  <c:v>1.7374500000000001E-2</c:v>
                </c:pt>
                <c:pt idx="69">
                  <c:v>1.7030799999999999E-2</c:v>
                </c:pt>
                <c:pt idx="70">
                  <c:v>1.7302100000000001E-2</c:v>
                </c:pt>
                <c:pt idx="71">
                  <c:v>1.9199999999999998E-2</c:v>
                </c:pt>
                <c:pt idx="72">
                  <c:v>1.9181600000000017E-2</c:v>
                </c:pt>
                <c:pt idx="73">
                  <c:v>2.5575400000000002E-2</c:v>
                </c:pt>
                <c:pt idx="74">
                  <c:v>2.7786599999999998E-2</c:v>
                </c:pt>
                <c:pt idx="75">
                  <c:v>2.868070000000001E-2</c:v>
                </c:pt>
                <c:pt idx="76">
                  <c:v>2.7636600000000018E-2</c:v>
                </c:pt>
                <c:pt idx="77">
                  <c:v>2.43594E-2</c:v>
                </c:pt>
                <c:pt idx="78">
                  <c:v>2.7549100000000031E-2</c:v>
                </c:pt>
                <c:pt idx="79">
                  <c:v>3.4865300000000002E-2</c:v>
                </c:pt>
                <c:pt idx="80">
                  <c:v>3.5736900000000002E-2</c:v>
                </c:pt>
                <c:pt idx="81">
                  <c:v>3.7914699999999996E-2</c:v>
                </c:pt>
                <c:pt idx="82">
                  <c:v>3.55906E-2</c:v>
                </c:pt>
                <c:pt idx="83">
                  <c:v>3.3595E-2</c:v>
                </c:pt>
                <c:pt idx="84">
                  <c:v>3.199500000000001E-2</c:v>
                </c:pt>
                <c:pt idx="85">
                  <c:v>2.8678300000000021E-2</c:v>
                </c:pt>
                <c:pt idx="86">
                  <c:v>2.5481699999999999E-2</c:v>
                </c:pt>
                <c:pt idx="87">
                  <c:v>2.5402700000000011E-2</c:v>
                </c:pt>
                <c:pt idx="88">
                  <c:v>2.3183900000000011E-2</c:v>
                </c:pt>
                <c:pt idx="89">
                  <c:v>2.84126E-2</c:v>
                </c:pt>
                <c:pt idx="90">
                  <c:v>2.9275800000000018E-2</c:v>
                </c:pt>
                <c:pt idx="91">
                  <c:v>2.6033700000000042E-2</c:v>
                </c:pt>
                <c:pt idx="92">
                  <c:v>2.5954199999999997E-2</c:v>
                </c:pt>
                <c:pt idx="93">
                  <c:v>2.5875200000000043E-2</c:v>
                </c:pt>
                <c:pt idx="94">
                  <c:v>3.1021900000000019E-2</c:v>
                </c:pt>
                <c:pt idx="95">
                  <c:v>3.2806800000000032E-2</c:v>
                </c:pt>
                <c:pt idx="96">
                  <c:v>3.6474200000000033E-2</c:v>
                </c:pt>
                <c:pt idx="97">
                  <c:v>3.6363599999999996E-2</c:v>
                </c:pt>
                <c:pt idx="98">
                  <c:v>3.9393900000000009E-2</c:v>
                </c:pt>
                <c:pt idx="99">
                  <c:v>3.9274900000000036E-2</c:v>
                </c:pt>
                <c:pt idx="100">
                  <c:v>4.2296100000000003E-2</c:v>
                </c:pt>
                <c:pt idx="101">
                  <c:v>4.2042000000000003E-2</c:v>
                </c:pt>
                <c:pt idx="102">
                  <c:v>4.4910200000000039E-2</c:v>
                </c:pt>
                <c:pt idx="103">
                  <c:v>4.4776100000000034E-2</c:v>
                </c:pt>
                <c:pt idx="104">
                  <c:v>4.4642899999999999E-2</c:v>
                </c:pt>
                <c:pt idx="105">
                  <c:v>4.7477700000000012E-2</c:v>
                </c:pt>
                <c:pt idx="106">
                  <c:v>4.4247799999999997E-2</c:v>
                </c:pt>
                <c:pt idx="107">
                  <c:v>4.7058800000000012E-2</c:v>
                </c:pt>
                <c:pt idx="108">
                  <c:v>4.6920799999999985E-2</c:v>
                </c:pt>
                <c:pt idx="109">
                  <c:v>4.6783600000000036E-2</c:v>
                </c:pt>
                <c:pt idx="110">
                  <c:v>5.24781E-2</c:v>
                </c:pt>
                <c:pt idx="111">
                  <c:v>5.5232599999999993E-2</c:v>
                </c:pt>
                <c:pt idx="112">
                  <c:v>5.5072500000000003E-2</c:v>
                </c:pt>
                <c:pt idx="113">
                  <c:v>5.4755000000000033E-2</c:v>
                </c:pt>
                <c:pt idx="114">
                  <c:v>5.4441300000000012E-2</c:v>
                </c:pt>
                <c:pt idx="115">
                  <c:v>5.4285700000000013E-2</c:v>
                </c:pt>
                <c:pt idx="116">
                  <c:v>5.6980099999999999E-2</c:v>
                </c:pt>
                <c:pt idx="117">
                  <c:v>5.6657200000000012E-2</c:v>
                </c:pt>
                <c:pt idx="118">
                  <c:v>5.9322000000000062E-2</c:v>
                </c:pt>
                <c:pt idx="119">
                  <c:v>5.8988800000000001E-2</c:v>
                </c:pt>
                <c:pt idx="120">
                  <c:v>6.1624600000000002E-2</c:v>
                </c:pt>
                <c:pt idx="121">
                  <c:v>6.4245799999999992E-2</c:v>
                </c:pt>
                <c:pt idx="122">
                  <c:v>6.0941799999999997E-2</c:v>
                </c:pt>
                <c:pt idx="123">
                  <c:v>6.0606100000000003E-2</c:v>
                </c:pt>
                <c:pt idx="124">
                  <c:v>6.0439600000000024E-2</c:v>
                </c:pt>
                <c:pt idx="125">
                  <c:v>6.0109299999999997E-2</c:v>
                </c:pt>
                <c:pt idx="126">
                  <c:v>5.7065200000000024E-2</c:v>
                </c:pt>
                <c:pt idx="127">
                  <c:v>5.6910600000000033E-2</c:v>
                </c:pt>
                <c:pt idx="128">
                  <c:v>5.6603799999999996E-2</c:v>
                </c:pt>
                <c:pt idx="129">
                  <c:v>5.6300300000000011E-2</c:v>
                </c:pt>
                <c:pt idx="130">
                  <c:v>5.5999999999999994E-2</c:v>
                </c:pt>
                <c:pt idx="131">
                  <c:v>5.5702900000000062E-2</c:v>
                </c:pt>
                <c:pt idx="132">
                  <c:v>5.2770400000000044E-2</c:v>
                </c:pt>
                <c:pt idx="133">
                  <c:v>4.7244099999999997E-2</c:v>
                </c:pt>
                <c:pt idx="134">
                  <c:v>4.4386400000000097E-2</c:v>
                </c:pt>
                <c:pt idx="135">
                  <c:v>4.1558400000000002E-2</c:v>
                </c:pt>
                <c:pt idx="136">
                  <c:v>4.4041499999999997E-2</c:v>
                </c:pt>
                <c:pt idx="137">
                  <c:v>4.3814400000000024E-2</c:v>
                </c:pt>
                <c:pt idx="138">
                  <c:v>4.3701800000000006E-2</c:v>
                </c:pt>
                <c:pt idx="139">
                  <c:v>4.3589699999999995E-2</c:v>
                </c:pt>
                <c:pt idx="140">
                  <c:v>4.0816300000000034E-2</c:v>
                </c:pt>
                <c:pt idx="141">
                  <c:v>3.8071100000000038E-2</c:v>
                </c:pt>
                <c:pt idx="142">
                  <c:v>3.5353500000000003E-2</c:v>
                </c:pt>
                <c:pt idx="143">
                  <c:v>3.2663300000000041E-2</c:v>
                </c:pt>
                <c:pt idx="144">
                  <c:v>3.2581499999999999E-2</c:v>
                </c:pt>
                <c:pt idx="145">
                  <c:v>3.7593999999999995E-2</c:v>
                </c:pt>
                <c:pt idx="146">
                  <c:v>3.500000000000001E-2</c:v>
                </c:pt>
                <c:pt idx="147">
                  <c:v>3.4912699999999998E-2</c:v>
                </c:pt>
                <c:pt idx="148">
                  <c:v>3.2258099999999998E-2</c:v>
                </c:pt>
                <c:pt idx="149">
                  <c:v>2.9629599999999989E-2</c:v>
                </c:pt>
                <c:pt idx="150">
                  <c:v>2.9556699999999981E-2</c:v>
                </c:pt>
                <c:pt idx="151">
                  <c:v>2.948400000000001E-2</c:v>
                </c:pt>
                <c:pt idx="152">
                  <c:v>3.1862700000000001E-2</c:v>
                </c:pt>
                <c:pt idx="153">
                  <c:v>3.1784800000000002E-2</c:v>
                </c:pt>
                <c:pt idx="154">
                  <c:v>3.4146299999999997E-2</c:v>
                </c:pt>
                <c:pt idx="155">
                  <c:v>3.4063299999999998E-2</c:v>
                </c:pt>
                <c:pt idx="156">
                  <c:v>3.6407800000000032E-2</c:v>
                </c:pt>
                <c:pt idx="157">
                  <c:v>3.8647300000000016E-2</c:v>
                </c:pt>
                <c:pt idx="158">
                  <c:v>4.8309199999999997E-2</c:v>
                </c:pt>
                <c:pt idx="159">
                  <c:v>5.3012000000000038E-2</c:v>
                </c:pt>
                <c:pt idx="160">
                  <c:v>5.5288499999999997E-2</c:v>
                </c:pt>
                <c:pt idx="161">
                  <c:v>5.9952000000000054E-2</c:v>
                </c:pt>
                <c:pt idx="162">
                  <c:v>5.7416300000000052E-2</c:v>
                </c:pt>
                <c:pt idx="163">
                  <c:v>7.3985700000000001E-2</c:v>
                </c:pt>
                <c:pt idx="164">
                  <c:v>7.3634199999999997E-2</c:v>
                </c:pt>
                <c:pt idx="165">
                  <c:v>8.0568700000000021E-2</c:v>
                </c:pt>
                <c:pt idx="166">
                  <c:v>8.2547200000000001E-2</c:v>
                </c:pt>
                <c:pt idx="167">
                  <c:v>8.94118E-2</c:v>
                </c:pt>
                <c:pt idx="168">
                  <c:v>9.6018700000000012E-2</c:v>
                </c:pt>
                <c:pt idx="169">
                  <c:v>0.1</c:v>
                </c:pt>
                <c:pt idx="170">
                  <c:v>0.10138249999999992</c:v>
                </c:pt>
                <c:pt idx="171">
                  <c:v>0.10068650000000007</c:v>
                </c:pt>
                <c:pt idx="172">
                  <c:v>0.10706149999999999</c:v>
                </c:pt>
                <c:pt idx="173">
                  <c:v>0.10859730000000002</c:v>
                </c:pt>
                <c:pt idx="174">
                  <c:v>0.1153846</c:v>
                </c:pt>
                <c:pt idx="175">
                  <c:v>0.1088889</c:v>
                </c:pt>
                <c:pt idx="176">
                  <c:v>0.11946899999999998</c:v>
                </c:pt>
                <c:pt idx="177">
                  <c:v>0.11842110000000007</c:v>
                </c:pt>
                <c:pt idx="178">
                  <c:v>0.12200440000000007</c:v>
                </c:pt>
                <c:pt idx="179">
                  <c:v>0.1209503</c:v>
                </c:pt>
                <c:pt idx="180">
                  <c:v>0.11752140000000008</c:v>
                </c:pt>
                <c:pt idx="181">
                  <c:v>0.11205069999999998</c:v>
                </c:pt>
                <c:pt idx="182">
                  <c:v>0.10460250000000007</c:v>
                </c:pt>
                <c:pt idx="183">
                  <c:v>0.10187110000000002</c:v>
                </c:pt>
                <c:pt idx="184">
                  <c:v>9.2592600000000025E-2</c:v>
                </c:pt>
                <c:pt idx="185">
                  <c:v>9.1836700000000021E-2</c:v>
                </c:pt>
                <c:pt idx="186">
                  <c:v>9.5334700000000022E-2</c:v>
                </c:pt>
                <c:pt idx="187">
                  <c:v>8.6172300000000007E-2</c:v>
                </c:pt>
                <c:pt idx="188">
                  <c:v>7.9051400000000077E-2</c:v>
                </c:pt>
                <c:pt idx="189">
                  <c:v>7.64706E-2</c:v>
                </c:pt>
                <c:pt idx="190">
                  <c:v>7.3786400000000071E-2</c:v>
                </c:pt>
                <c:pt idx="191">
                  <c:v>7.129089999999999E-2</c:v>
                </c:pt>
                <c:pt idx="192">
                  <c:v>6.6921599999999998E-2</c:v>
                </c:pt>
                <c:pt idx="193">
                  <c:v>6.2737600000000088E-2</c:v>
                </c:pt>
                <c:pt idx="194">
                  <c:v>6.0606100000000003E-2</c:v>
                </c:pt>
                <c:pt idx="195">
                  <c:v>5.8490600000000045E-2</c:v>
                </c:pt>
                <c:pt idx="196">
                  <c:v>6.2146899999999998E-2</c:v>
                </c:pt>
                <c:pt idx="197">
                  <c:v>5.981310000000005E-2</c:v>
                </c:pt>
                <c:pt idx="198">
                  <c:v>5.5555599999999997E-2</c:v>
                </c:pt>
                <c:pt idx="199">
                  <c:v>5.7195600000000034E-2</c:v>
                </c:pt>
                <c:pt idx="200">
                  <c:v>5.4945099999999997E-2</c:v>
                </c:pt>
                <c:pt idx="201">
                  <c:v>5.46448E-2</c:v>
                </c:pt>
                <c:pt idx="202">
                  <c:v>5.0632900000000043E-2</c:v>
                </c:pt>
                <c:pt idx="203">
                  <c:v>5.0359700000000014E-2</c:v>
                </c:pt>
                <c:pt idx="204">
                  <c:v>5.1971299999999977E-2</c:v>
                </c:pt>
                <c:pt idx="205">
                  <c:v>6.0822900000000076E-2</c:v>
                </c:pt>
                <c:pt idx="206">
                  <c:v>6.4285700000000001E-2</c:v>
                </c:pt>
                <c:pt idx="207">
                  <c:v>6.9518700000000072E-2</c:v>
                </c:pt>
                <c:pt idx="208">
                  <c:v>6.7375900000000002E-2</c:v>
                </c:pt>
                <c:pt idx="209">
                  <c:v>6.7019399999999993E-2</c:v>
                </c:pt>
                <c:pt idx="210">
                  <c:v>6.6666700000000009E-2</c:v>
                </c:pt>
                <c:pt idx="211">
                  <c:v>6.6317600000000088E-2</c:v>
                </c:pt>
                <c:pt idx="212">
                  <c:v>6.4236100000000004E-2</c:v>
                </c:pt>
                <c:pt idx="213">
                  <c:v>6.390330000000001E-2</c:v>
                </c:pt>
                <c:pt idx="214">
                  <c:v>6.7125599999999994E-2</c:v>
                </c:pt>
                <c:pt idx="215">
                  <c:v>6.6780800000000001E-2</c:v>
                </c:pt>
                <c:pt idx="216">
                  <c:v>6.8143099999999998E-2</c:v>
                </c:pt>
                <c:pt idx="217">
                  <c:v>6.2394600000000099E-2</c:v>
                </c:pt>
                <c:pt idx="218">
                  <c:v>6.3758400000000021E-2</c:v>
                </c:pt>
                <c:pt idx="219">
                  <c:v>6.5000000000000002E-2</c:v>
                </c:pt>
                <c:pt idx="220">
                  <c:v>7.1428599999999995E-2</c:v>
                </c:pt>
                <c:pt idx="221">
                  <c:v>7.4380199999999994E-2</c:v>
                </c:pt>
                <c:pt idx="222">
                  <c:v>7.7302600000000096E-2</c:v>
                </c:pt>
                <c:pt idx="223">
                  <c:v>7.8559699999999996E-2</c:v>
                </c:pt>
                <c:pt idx="224">
                  <c:v>8.4828700000000007E-2</c:v>
                </c:pt>
                <c:pt idx="225">
                  <c:v>8.928570000000001E-2</c:v>
                </c:pt>
                <c:pt idx="226">
                  <c:v>8.8709700000000002E-2</c:v>
                </c:pt>
                <c:pt idx="227">
                  <c:v>8.9887600000000026E-2</c:v>
                </c:pt>
                <c:pt idx="228">
                  <c:v>9.2504000000000086E-2</c:v>
                </c:pt>
                <c:pt idx="229">
                  <c:v>9.8412700000000006E-2</c:v>
                </c:pt>
                <c:pt idx="230">
                  <c:v>0.10252370000000013</c:v>
                </c:pt>
                <c:pt idx="231">
                  <c:v>0.10485129999999998</c:v>
                </c:pt>
                <c:pt idx="232">
                  <c:v>0.10697670000000013</c:v>
                </c:pt>
                <c:pt idx="233">
                  <c:v>0.11076920000000007</c:v>
                </c:pt>
                <c:pt idx="234">
                  <c:v>0.11450379999999999</c:v>
                </c:pt>
                <c:pt idx="235">
                  <c:v>0.11836120000000007</c:v>
                </c:pt>
                <c:pt idx="236">
                  <c:v>0.11879700000000007</c:v>
                </c:pt>
                <c:pt idx="237">
                  <c:v>0.12071540000000007</c:v>
                </c:pt>
                <c:pt idx="238">
                  <c:v>0.12592590000000001</c:v>
                </c:pt>
                <c:pt idx="239">
                  <c:v>0.13254790000000014</c:v>
                </c:pt>
                <c:pt idx="240">
                  <c:v>0.13868610000000001</c:v>
                </c:pt>
                <c:pt idx="241">
                  <c:v>0.14161850000000001</c:v>
                </c:pt>
                <c:pt idx="242">
                  <c:v>0.14592269999999999</c:v>
                </c:pt>
                <c:pt idx="243">
                  <c:v>0.14589240000000017</c:v>
                </c:pt>
                <c:pt idx="244">
                  <c:v>0.14425769999999999</c:v>
                </c:pt>
                <c:pt idx="245">
                  <c:v>0.14265930000000004</c:v>
                </c:pt>
                <c:pt idx="246">
                  <c:v>0.13150680000000001</c:v>
                </c:pt>
                <c:pt idx="247">
                  <c:v>0.12890090000000001</c:v>
                </c:pt>
                <c:pt idx="248">
                  <c:v>0.1276882</c:v>
                </c:pt>
                <c:pt idx="249">
                  <c:v>0.12632979999999988</c:v>
                </c:pt>
                <c:pt idx="250">
                  <c:v>0.12631580000000001</c:v>
                </c:pt>
                <c:pt idx="251">
                  <c:v>0.12353710000000002</c:v>
                </c:pt>
                <c:pt idx="252">
                  <c:v>0.11794869999999998</c:v>
                </c:pt>
                <c:pt idx="253">
                  <c:v>0.11392410000000007</c:v>
                </c:pt>
                <c:pt idx="254">
                  <c:v>0.10611739999999995</c:v>
                </c:pt>
                <c:pt idx="255">
                  <c:v>0.1013597</c:v>
                </c:pt>
                <c:pt idx="256">
                  <c:v>9.7919199999999998E-2</c:v>
                </c:pt>
                <c:pt idx="257">
                  <c:v>9.696970000000002E-2</c:v>
                </c:pt>
                <c:pt idx="258">
                  <c:v>0.10774820000000007</c:v>
                </c:pt>
                <c:pt idx="259">
                  <c:v>0.10817310000000013</c:v>
                </c:pt>
                <c:pt idx="260">
                  <c:v>0.10965439999999999</c:v>
                </c:pt>
                <c:pt idx="261">
                  <c:v>0.10271550000000007</c:v>
                </c:pt>
                <c:pt idx="262">
                  <c:v>9.5794400000000154E-2</c:v>
                </c:pt>
                <c:pt idx="263">
                  <c:v>8.9120400000000141E-2</c:v>
                </c:pt>
                <c:pt idx="264">
                  <c:v>8.2568800000000067E-2</c:v>
                </c:pt>
                <c:pt idx="265">
                  <c:v>7.6136400000000076E-2</c:v>
                </c:pt>
                <c:pt idx="266">
                  <c:v>6.8848800000000002E-2</c:v>
                </c:pt>
                <c:pt idx="267">
                  <c:v>6.621769999999999E-2</c:v>
                </c:pt>
                <c:pt idx="268">
                  <c:v>6.9119300000000022E-2</c:v>
                </c:pt>
                <c:pt idx="269">
                  <c:v>7.1823200000000004E-2</c:v>
                </c:pt>
                <c:pt idx="270">
                  <c:v>6.5573800000000002E-2</c:v>
                </c:pt>
                <c:pt idx="271">
                  <c:v>5.9652900000000043E-2</c:v>
                </c:pt>
                <c:pt idx="272">
                  <c:v>4.9409200000000014E-2</c:v>
                </c:pt>
                <c:pt idx="273">
                  <c:v>5.0321199999999996E-2</c:v>
                </c:pt>
                <c:pt idx="274">
                  <c:v>4.4776100000000034E-2</c:v>
                </c:pt>
                <c:pt idx="275">
                  <c:v>3.8257199999999998E-2</c:v>
                </c:pt>
                <c:pt idx="276">
                  <c:v>3.7076300000000041E-2</c:v>
                </c:pt>
                <c:pt idx="277">
                  <c:v>3.4846900000000035E-2</c:v>
                </c:pt>
                <c:pt idx="278">
                  <c:v>3.5902900000000001E-2</c:v>
                </c:pt>
                <c:pt idx="279">
                  <c:v>4.0000000000000022E-2</c:v>
                </c:pt>
                <c:pt idx="280">
                  <c:v>3.4410799999999998E-2</c:v>
                </c:pt>
                <c:pt idx="281">
                  <c:v>2.4742299999999998E-2</c:v>
                </c:pt>
                <c:pt idx="282">
                  <c:v>2.3589699999999988E-2</c:v>
                </c:pt>
                <c:pt idx="283">
                  <c:v>2.4565E-2</c:v>
                </c:pt>
                <c:pt idx="284">
                  <c:v>2.7635600000000045E-2</c:v>
                </c:pt>
                <c:pt idx="285">
                  <c:v>2.7522899999999993E-2</c:v>
                </c:pt>
                <c:pt idx="286">
                  <c:v>3.1632700000000034E-2</c:v>
                </c:pt>
                <c:pt idx="287">
                  <c:v>3.787100000000005E-2</c:v>
                </c:pt>
                <c:pt idx="288">
                  <c:v>4.2900899999999999E-2</c:v>
                </c:pt>
                <c:pt idx="289">
                  <c:v>4.6938799999999996E-2</c:v>
                </c:pt>
                <c:pt idx="290">
                  <c:v>4.89297E-2</c:v>
                </c:pt>
                <c:pt idx="291">
                  <c:v>4.5546600000000013E-2</c:v>
                </c:pt>
                <c:pt idx="292">
                  <c:v>4.3346799999999998E-2</c:v>
                </c:pt>
                <c:pt idx="293">
                  <c:v>4.3259599999999961E-2</c:v>
                </c:pt>
                <c:pt idx="294">
                  <c:v>4.3086200000000033E-2</c:v>
                </c:pt>
                <c:pt idx="295">
                  <c:v>4.2957000000000002E-2</c:v>
                </c:pt>
                <c:pt idx="296">
                  <c:v>4.2828700000000004E-2</c:v>
                </c:pt>
                <c:pt idx="297">
                  <c:v>4.2658699999999994E-2</c:v>
                </c:pt>
                <c:pt idx="298">
                  <c:v>4.1542999999999997E-2</c:v>
                </c:pt>
                <c:pt idx="299">
                  <c:v>4.0433900000000036E-2</c:v>
                </c:pt>
                <c:pt idx="300">
                  <c:v>3.5259499999999999E-2</c:v>
                </c:pt>
                <c:pt idx="301">
                  <c:v>3.6062400000000001E-2</c:v>
                </c:pt>
                <c:pt idx="302">
                  <c:v>3.7900900000000036E-2</c:v>
                </c:pt>
                <c:pt idx="303">
                  <c:v>3.5817999999999996E-2</c:v>
                </c:pt>
                <c:pt idx="304">
                  <c:v>3.5748799999999997E-2</c:v>
                </c:pt>
                <c:pt idx="305">
                  <c:v>3.6644199999999995E-2</c:v>
                </c:pt>
                <c:pt idx="306">
                  <c:v>3.4582099999999998E-2</c:v>
                </c:pt>
                <c:pt idx="307">
                  <c:v>3.3524899999999976E-2</c:v>
                </c:pt>
                <c:pt idx="308">
                  <c:v>3.2473700000000043E-2</c:v>
                </c:pt>
                <c:pt idx="309">
                  <c:v>3.23501E-2</c:v>
                </c:pt>
                <c:pt idx="310">
                  <c:v>3.5137700000000015E-2</c:v>
                </c:pt>
                <c:pt idx="311">
                  <c:v>3.7914699999999996E-2</c:v>
                </c:pt>
                <c:pt idx="312">
                  <c:v>3.9735100000000002E-2</c:v>
                </c:pt>
                <c:pt idx="313">
                  <c:v>3.1984900000000011E-2</c:v>
                </c:pt>
                <c:pt idx="314">
                  <c:v>2.1535600000000012E-2</c:v>
                </c:pt>
                <c:pt idx="315">
                  <c:v>1.58879E-2</c:v>
                </c:pt>
                <c:pt idx="316">
                  <c:v>1.6791000000000007E-2</c:v>
                </c:pt>
                <c:pt idx="317">
                  <c:v>1.76744E-2</c:v>
                </c:pt>
                <c:pt idx="318">
                  <c:v>1.6713100000000019E-2</c:v>
                </c:pt>
                <c:pt idx="319">
                  <c:v>1.57553E-2</c:v>
                </c:pt>
                <c:pt idx="320">
                  <c:v>1.75763E-2</c:v>
                </c:pt>
                <c:pt idx="321">
                  <c:v>1.56682E-2</c:v>
                </c:pt>
                <c:pt idx="322">
                  <c:v>1.2844000000000001E-2</c:v>
                </c:pt>
                <c:pt idx="323">
                  <c:v>1.1872100000000014E-2</c:v>
                </c:pt>
                <c:pt idx="324">
                  <c:v>1.3648800000000013E-2</c:v>
                </c:pt>
                <c:pt idx="325">
                  <c:v>1.9143100000000021E-2</c:v>
                </c:pt>
                <c:pt idx="326">
                  <c:v>2.841430000000001E-2</c:v>
                </c:pt>
                <c:pt idx="327">
                  <c:v>3.6798499999999998E-2</c:v>
                </c:pt>
                <c:pt idx="328">
                  <c:v>3.6697200000000041E-2</c:v>
                </c:pt>
                <c:pt idx="329">
                  <c:v>3.7477100000000048E-2</c:v>
                </c:pt>
                <c:pt idx="330">
                  <c:v>3.9269400000000003E-2</c:v>
                </c:pt>
                <c:pt idx="331">
                  <c:v>4.2883200000000038E-2</c:v>
                </c:pt>
                <c:pt idx="332">
                  <c:v>4.2727300000000003E-2</c:v>
                </c:pt>
                <c:pt idx="333">
                  <c:v>4.3557199999999997E-2</c:v>
                </c:pt>
                <c:pt idx="334">
                  <c:v>4.5289900000000001E-2</c:v>
                </c:pt>
                <c:pt idx="335">
                  <c:v>4.33213E-2</c:v>
                </c:pt>
                <c:pt idx="336">
                  <c:v>4.1292600000000033E-2</c:v>
                </c:pt>
                <c:pt idx="337">
                  <c:v>3.9356000000000002E-2</c:v>
                </c:pt>
                <c:pt idx="338">
                  <c:v>3.8324399999999995E-2</c:v>
                </c:pt>
                <c:pt idx="339">
                  <c:v>3.9928999999999999E-2</c:v>
                </c:pt>
                <c:pt idx="340">
                  <c:v>3.9822999999999997E-2</c:v>
                </c:pt>
                <c:pt idx="341">
                  <c:v>3.9647599999999998E-2</c:v>
                </c:pt>
                <c:pt idx="342">
                  <c:v>4.1300500000000004E-2</c:v>
                </c:pt>
                <c:pt idx="343">
                  <c:v>4.1119899999999966E-2</c:v>
                </c:pt>
                <c:pt idx="344">
                  <c:v>4.1848299999999977E-2</c:v>
                </c:pt>
                <c:pt idx="345">
                  <c:v>4.2608699999999999E-2</c:v>
                </c:pt>
                <c:pt idx="346">
                  <c:v>4.2461000000000013E-2</c:v>
                </c:pt>
                <c:pt idx="347">
                  <c:v>4.4117600000000069E-2</c:v>
                </c:pt>
                <c:pt idx="348">
                  <c:v>4.4827600000000037E-2</c:v>
                </c:pt>
                <c:pt idx="349">
                  <c:v>4.6471600000000002E-2</c:v>
                </c:pt>
                <c:pt idx="350">
                  <c:v>4.8926999999999998E-2</c:v>
                </c:pt>
                <c:pt idx="351">
                  <c:v>5.0341300000000005E-2</c:v>
                </c:pt>
                <c:pt idx="352">
                  <c:v>5.2766000000000077E-2</c:v>
                </c:pt>
                <c:pt idx="353">
                  <c:v>5.1694899999999995E-2</c:v>
                </c:pt>
                <c:pt idx="354">
                  <c:v>5.0632900000000043E-2</c:v>
                </c:pt>
                <c:pt idx="355">
                  <c:v>4.6218499999999996E-2</c:v>
                </c:pt>
                <c:pt idx="356">
                  <c:v>4.4351500000000023E-2</c:v>
                </c:pt>
                <c:pt idx="357">
                  <c:v>4.5871599999999998E-2</c:v>
                </c:pt>
                <c:pt idx="358">
                  <c:v>4.6550299999999996E-2</c:v>
                </c:pt>
                <c:pt idx="359">
                  <c:v>4.6396000000000055E-2</c:v>
                </c:pt>
                <c:pt idx="360">
                  <c:v>5.1980199999999976E-2</c:v>
                </c:pt>
                <c:pt idx="361">
                  <c:v>5.2631600000000014E-2</c:v>
                </c:pt>
                <c:pt idx="362">
                  <c:v>5.2373200000000043E-2</c:v>
                </c:pt>
                <c:pt idx="363">
                  <c:v>4.7116200000000046E-2</c:v>
                </c:pt>
                <c:pt idx="364">
                  <c:v>4.3653999999999998E-2</c:v>
                </c:pt>
                <c:pt idx="365">
                  <c:v>4.6736500000000014E-2</c:v>
                </c:pt>
                <c:pt idx="366">
                  <c:v>4.8192800000000022E-2</c:v>
                </c:pt>
                <c:pt idx="367">
                  <c:v>5.7028100000000012E-2</c:v>
                </c:pt>
                <c:pt idx="368">
                  <c:v>6.1698700000000002E-2</c:v>
                </c:pt>
                <c:pt idx="369">
                  <c:v>6.379590000000003E-2</c:v>
                </c:pt>
                <c:pt idx="370">
                  <c:v>6.1953899999999985E-2</c:v>
                </c:pt>
                <c:pt idx="371">
                  <c:v>6.2549499999999994E-2</c:v>
                </c:pt>
                <c:pt idx="372">
                  <c:v>5.6470599999999996E-2</c:v>
                </c:pt>
                <c:pt idx="373">
                  <c:v>5.3124999999999999E-2</c:v>
                </c:pt>
                <c:pt idx="374">
                  <c:v>4.8211499999999997E-2</c:v>
                </c:pt>
                <c:pt idx="375">
                  <c:v>4.8099300000000011E-2</c:v>
                </c:pt>
                <c:pt idx="376">
                  <c:v>5.0348600000000014E-2</c:v>
                </c:pt>
                <c:pt idx="377">
                  <c:v>4.69592E-2</c:v>
                </c:pt>
                <c:pt idx="378">
                  <c:v>4.3678199999999952E-2</c:v>
                </c:pt>
                <c:pt idx="379">
                  <c:v>3.7993900000000032E-2</c:v>
                </c:pt>
                <c:pt idx="380">
                  <c:v>3.3962300000000001E-2</c:v>
                </c:pt>
                <c:pt idx="381">
                  <c:v>2.8485800000000012E-2</c:v>
                </c:pt>
                <c:pt idx="382">
                  <c:v>3.0665700000000011E-2</c:v>
                </c:pt>
                <c:pt idx="383">
                  <c:v>2.9806300000000022E-2</c:v>
                </c:pt>
                <c:pt idx="384">
                  <c:v>2.6726100000000006E-2</c:v>
                </c:pt>
                <c:pt idx="385">
                  <c:v>2.81899E-2</c:v>
                </c:pt>
                <c:pt idx="386">
                  <c:v>3.1899100000000034E-2</c:v>
                </c:pt>
                <c:pt idx="387">
                  <c:v>3.1828300000000011E-2</c:v>
                </c:pt>
                <c:pt idx="388">
                  <c:v>3.0236000000000002E-2</c:v>
                </c:pt>
                <c:pt idx="389">
                  <c:v>3.014710000000002E-2</c:v>
                </c:pt>
                <c:pt idx="390">
                  <c:v>3.1571200000000035E-2</c:v>
                </c:pt>
                <c:pt idx="391">
                  <c:v>3.0746699999999998E-2</c:v>
                </c:pt>
                <c:pt idx="392">
                  <c:v>2.9926999999999988E-2</c:v>
                </c:pt>
                <c:pt idx="393">
                  <c:v>3.2798799999999996E-2</c:v>
                </c:pt>
                <c:pt idx="394">
                  <c:v>3.1204599999999999E-2</c:v>
                </c:pt>
                <c:pt idx="395">
                  <c:v>2.9667099999999998E-2</c:v>
                </c:pt>
                <c:pt idx="396">
                  <c:v>3.2538000000000011E-2</c:v>
                </c:pt>
                <c:pt idx="397">
                  <c:v>3.246750000000001E-2</c:v>
                </c:pt>
                <c:pt idx="398">
                  <c:v>3.0194100000000001E-2</c:v>
                </c:pt>
                <c:pt idx="399">
                  <c:v>3.156380000000001E-2</c:v>
                </c:pt>
                <c:pt idx="400">
                  <c:v>3.2211900000000036E-2</c:v>
                </c:pt>
                <c:pt idx="401">
                  <c:v>2.9978600000000001E-2</c:v>
                </c:pt>
                <c:pt idx="402">
                  <c:v>2.84698E-2</c:v>
                </c:pt>
                <c:pt idx="403">
                  <c:v>2.840910000000002E-2</c:v>
                </c:pt>
                <c:pt idx="404">
                  <c:v>2.7640000000000022E-2</c:v>
                </c:pt>
                <c:pt idx="405">
                  <c:v>2.7522899999999993E-2</c:v>
                </c:pt>
                <c:pt idx="406">
                  <c:v>2.7445500000000018E-2</c:v>
                </c:pt>
                <c:pt idx="407">
                  <c:v>2.8109599999999988E-2</c:v>
                </c:pt>
                <c:pt idx="408">
                  <c:v>2.4509799999999998E-2</c:v>
                </c:pt>
                <c:pt idx="409">
                  <c:v>2.5157200000000001E-2</c:v>
                </c:pt>
                <c:pt idx="410">
                  <c:v>2.6517800000000012E-2</c:v>
                </c:pt>
                <c:pt idx="411">
                  <c:v>2.3643900000000027E-2</c:v>
                </c:pt>
                <c:pt idx="412">
                  <c:v>2.2884900000000038E-2</c:v>
                </c:pt>
                <c:pt idx="413">
                  <c:v>2.4947999999999998E-2</c:v>
                </c:pt>
                <c:pt idx="414">
                  <c:v>2.6989599999999999E-2</c:v>
                </c:pt>
                <c:pt idx="415">
                  <c:v>2.900550000000001E-2</c:v>
                </c:pt>
                <c:pt idx="416">
                  <c:v>2.9655200000000031E-2</c:v>
                </c:pt>
                <c:pt idx="417">
                  <c:v>2.6098900000000012E-2</c:v>
                </c:pt>
                <c:pt idx="418">
                  <c:v>2.6027400000000006E-2</c:v>
                </c:pt>
                <c:pt idx="419">
                  <c:v>2.5974000000000001E-2</c:v>
                </c:pt>
                <c:pt idx="420">
                  <c:v>2.87081E-2</c:v>
                </c:pt>
                <c:pt idx="421">
                  <c:v>2.862990000000001E-2</c:v>
                </c:pt>
                <c:pt idx="422">
                  <c:v>2.7872200000000045E-2</c:v>
                </c:pt>
                <c:pt idx="423">
                  <c:v>3.125E-2</c:v>
                </c:pt>
                <c:pt idx="424">
                  <c:v>3.11864E-2</c:v>
                </c:pt>
                <c:pt idx="425">
                  <c:v>3.0426000000000002E-2</c:v>
                </c:pt>
                <c:pt idx="426">
                  <c:v>2.8301900000000001E-2</c:v>
                </c:pt>
                <c:pt idx="427">
                  <c:v>2.61745E-2</c:v>
                </c:pt>
                <c:pt idx="428">
                  <c:v>2.5452099999999998E-2</c:v>
                </c:pt>
                <c:pt idx="429">
                  <c:v>2.744310000000004E-2</c:v>
                </c:pt>
                <c:pt idx="430">
                  <c:v>2.6034700000000022E-2</c:v>
                </c:pt>
                <c:pt idx="431">
                  <c:v>2.5316499999999971E-2</c:v>
                </c:pt>
                <c:pt idx="432">
                  <c:v>2.7907000000000022E-2</c:v>
                </c:pt>
                <c:pt idx="433">
                  <c:v>2.7170300000000019E-2</c:v>
                </c:pt>
                <c:pt idx="434">
                  <c:v>2.8439200000000019E-2</c:v>
                </c:pt>
                <c:pt idx="435">
                  <c:v>2.8326699999999965E-2</c:v>
                </c:pt>
                <c:pt idx="436">
                  <c:v>2.8270900000000012E-2</c:v>
                </c:pt>
                <c:pt idx="437">
                  <c:v>2.8215199999999999E-2</c:v>
                </c:pt>
                <c:pt idx="438">
                  <c:v>2.8833600000000022E-2</c:v>
                </c:pt>
                <c:pt idx="439">
                  <c:v>2.8122999999999978E-2</c:v>
                </c:pt>
                <c:pt idx="440">
                  <c:v>3.0045700000000022E-2</c:v>
                </c:pt>
                <c:pt idx="441">
                  <c:v>3.0618900000000011E-2</c:v>
                </c:pt>
                <c:pt idx="442">
                  <c:v>3.2530900000000036E-2</c:v>
                </c:pt>
                <c:pt idx="443">
                  <c:v>3.3788200000000004E-2</c:v>
                </c:pt>
                <c:pt idx="444">
                  <c:v>3.0381400000000006E-2</c:v>
                </c:pt>
                <c:pt idx="445">
                  <c:v>3.0322599999999977E-2</c:v>
                </c:pt>
                <c:pt idx="446">
                  <c:v>2.7652700000000016E-2</c:v>
                </c:pt>
                <c:pt idx="447">
                  <c:v>2.4343400000000001E-2</c:v>
                </c:pt>
                <c:pt idx="448">
                  <c:v>2.2378499999999989E-2</c:v>
                </c:pt>
                <c:pt idx="449">
                  <c:v>2.2335700000000031E-2</c:v>
                </c:pt>
                <c:pt idx="450">
                  <c:v>2.1656100000000001E-2</c:v>
                </c:pt>
                <c:pt idx="451">
                  <c:v>2.2900800000000002E-2</c:v>
                </c:pt>
                <c:pt idx="452">
                  <c:v>2.2194000000000002E-2</c:v>
                </c:pt>
                <c:pt idx="453">
                  <c:v>2.0859700000000002E-2</c:v>
                </c:pt>
                <c:pt idx="454">
                  <c:v>1.8903600000000003E-2</c:v>
                </c:pt>
                <c:pt idx="455">
                  <c:v>1.6970500000000017E-2</c:v>
                </c:pt>
                <c:pt idx="456">
                  <c:v>1.6311200000000001E-2</c:v>
                </c:pt>
                <c:pt idx="457">
                  <c:v>1.4402000000000003E-2</c:v>
                </c:pt>
                <c:pt idx="458">
                  <c:v>1.37672E-2</c:v>
                </c:pt>
                <c:pt idx="459">
                  <c:v>1.4383999999999999E-2</c:v>
                </c:pt>
                <c:pt idx="460">
                  <c:v>1.6885600000000018E-2</c:v>
                </c:pt>
                <c:pt idx="461">
                  <c:v>1.6229700000000003E-2</c:v>
                </c:pt>
                <c:pt idx="462">
                  <c:v>1.74564E-2</c:v>
                </c:pt>
                <c:pt idx="463">
                  <c:v>1.6169200000000002E-2</c:v>
                </c:pt>
                <c:pt idx="464">
                  <c:v>1.4267999999999998E-2</c:v>
                </c:pt>
                <c:pt idx="465">
                  <c:v>1.4860699999999999E-2</c:v>
                </c:pt>
                <c:pt idx="466">
                  <c:v>1.4842299999999999E-2</c:v>
                </c:pt>
                <c:pt idx="467">
                  <c:v>1.6069200000000002E-2</c:v>
                </c:pt>
                <c:pt idx="468">
                  <c:v>1.6666700000000017E-2</c:v>
                </c:pt>
                <c:pt idx="469">
                  <c:v>1.6666700000000017E-2</c:v>
                </c:pt>
                <c:pt idx="470">
                  <c:v>1.7284000000000001E-2</c:v>
                </c:pt>
                <c:pt idx="471">
                  <c:v>2.2811300000000048E-2</c:v>
                </c:pt>
                <c:pt idx="472">
                  <c:v>2.09102E-2</c:v>
                </c:pt>
                <c:pt idx="473">
                  <c:v>1.9656000000000003E-2</c:v>
                </c:pt>
                <c:pt idx="474">
                  <c:v>2.1446100000000027E-2</c:v>
                </c:pt>
                <c:pt idx="475">
                  <c:v>2.2643800000000033E-2</c:v>
                </c:pt>
                <c:pt idx="476">
                  <c:v>2.6299700000000016E-2</c:v>
                </c:pt>
                <c:pt idx="477">
                  <c:v>2.56254E-2</c:v>
                </c:pt>
                <c:pt idx="478">
                  <c:v>2.6203500000000022E-2</c:v>
                </c:pt>
                <c:pt idx="479">
                  <c:v>2.6764E-2</c:v>
                </c:pt>
                <c:pt idx="480">
                  <c:v>2.7929599999999999E-2</c:v>
                </c:pt>
                <c:pt idx="481">
                  <c:v>3.2179700000000012E-2</c:v>
                </c:pt>
                <c:pt idx="482">
                  <c:v>3.7621400000000006E-2</c:v>
                </c:pt>
                <c:pt idx="483">
                  <c:v>3.0138600000000001E-2</c:v>
                </c:pt>
                <c:pt idx="484">
                  <c:v>3.1325300000000014E-2</c:v>
                </c:pt>
                <c:pt idx="485">
                  <c:v>3.7349400000000005E-2</c:v>
                </c:pt>
                <c:pt idx="486">
                  <c:v>3.5992799999999998E-2</c:v>
                </c:pt>
                <c:pt idx="487">
                  <c:v>3.3512899999999998E-2</c:v>
                </c:pt>
                <c:pt idx="488">
                  <c:v>3.4564999999999999E-2</c:v>
                </c:pt>
                <c:pt idx="489">
                  <c:v>3.4503300000000035E-2</c:v>
                </c:pt>
                <c:pt idx="490">
                  <c:v>3.4441799999999995E-2</c:v>
                </c:pt>
                <c:pt idx="491">
                  <c:v>3.43602E-2</c:v>
                </c:pt>
                <c:pt idx="492">
                  <c:v>3.7212000000000002E-2</c:v>
                </c:pt>
                <c:pt idx="493">
                  <c:v>3.5294100000000002E-2</c:v>
                </c:pt>
                <c:pt idx="494">
                  <c:v>2.98246E-2</c:v>
                </c:pt>
                <c:pt idx="495">
                  <c:v>3.2182599999999999E-2</c:v>
                </c:pt>
                <c:pt idx="496">
                  <c:v>3.5630800000000032E-2</c:v>
                </c:pt>
                <c:pt idx="497">
                  <c:v>3.1939599999999999E-2</c:v>
                </c:pt>
                <c:pt idx="498">
                  <c:v>2.7214800000000022E-2</c:v>
                </c:pt>
                <c:pt idx="499">
                  <c:v>2.7214800000000022E-2</c:v>
                </c:pt>
                <c:pt idx="500">
                  <c:v>2.5921699999999989E-2</c:v>
                </c:pt>
                <c:pt idx="501">
                  <c:v>2.127660000000002E-2</c:v>
                </c:pt>
                <c:pt idx="502">
                  <c:v>1.8943700000000018E-2</c:v>
                </c:pt>
                <c:pt idx="503">
                  <c:v>1.6036700000000001E-2</c:v>
                </c:pt>
                <c:pt idx="504">
                  <c:v>1.1958999999999999E-2</c:v>
                </c:pt>
                <c:pt idx="505">
                  <c:v>1.1363600000000001E-2</c:v>
                </c:pt>
                <c:pt idx="506">
                  <c:v>1.3628600000000001E-2</c:v>
                </c:pt>
                <c:pt idx="507">
                  <c:v>1.64399E-2</c:v>
                </c:pt>
                <c:pt idx="508">
                  <c:v>1.2408300000000001E-2</c:v>
                </c:pt>
                <c:pt idx="509">
                  <c:v>1.0692199999999999E-2</c:v>
                </c:pt>
                <c:pt idx="510">
                  <c:v>1.46561E-2</c:v>
                </c:pt>
                <c:pt idx="511">
                  <c:v>1.74746E-2</c:v>
                </c:pt>
                <c:pt idx="512">
                  <c:v>1.5160000000000003E-2</c:v>
                </c:pt>
                <c:pt idx="513">
                  <c:v>2.0270300000000019E-2</c:v>
                </c:pt>
                <c:pt idx="514">
                  <c:v>2.2535200000000019E-2</c:v>
                </c:pt>
                <c:pt idx="515">
                  <c:v>2.4802700000000011E-2</c:v>
                </c:pt>
                <c:pt idx="516">
                  <c:v>2.7574600000000012E-2</c:v>
                </c:pt>
                <c:pt idx="517">
                  <c:v>3.1460700000000001E-2</c:v>
                </c:pt>
                <c:pt idx="518">
                  <c:v>3.0252100000000011E-2</c:v>
                </c:pt>
                <c:pt idx="519">
                  <c:v>2.1751300000000019E-2</c:v>
                </c:pt>
                <c:pt idx="520">
                  <c:v>1.8941500000000021E-2</c:v>
                </c:pt>
                <c:pt idx="521">
                  <c:v>1.9487800000000017E-2</c:v>
                </c:pt>
                <c:pt idx="522">
                  <c:v>2.0555599999999997E-2</c:v>
                </c:pt>
                <c:pt idx="523">
                  <c:v>2.2160699999999988E-2</c:v>
                </c:pt>
                <c:pt idx="524">
                  <c:v>2.3783200000000001E-2</c:v>
                </c:pt>
                <c:pt idx="525">
                  <c:v>2.0419400000000001E-2</c:v>
                </c:pt>
                <c:pt idx="526">
                  <c:v>1.9283700000000018E-2</c:v>
                </c:pt>
                <c:pt idx="527">
                  <c:v>2.0351999999999999E-2</c:v>
                </c:pt>
                <c:pt idx="528">
                  <c:v>2.02629E-2</c:v>
                </c:pt>
                <c:pt idx="529">
                  <c:v>1.6884500000000021E-2</c:v>
                </c:pt>
                <c:pt idx="530">
                  <c:v>1.7400800000000001E-2</c:v>
                </c:pt>
                <c:pt idx="531">
                  <c:v>2.292580000000002E-2</c:v>
                </c:pt>
                <c:pt idx="532">
                  <c:v>2.8977599999999999E-2</c:v>
                </c:pt>
                <c:pt idx="533">
                  <c:v>3.1676700000000016E-2</c:v>
                </c:pt>
                <c:pt idx="534">
                  <c:v>2.939580000000001E-2</c:v>
                </c:pt>
                <c:pt idx="535">
                  <c:v>2.5474300000000019E-2</c:v>
                </c:pt>
                <c:pt idx="536">
                  <c:v>2.539170000000001E-2</c:v>
                </c:pt>
                <c:pt idx="537">
                  <c:v>3.1909100000000037E-2</c:v>
                </c:pt>
                <c:pt idx="538">
                  <c:v>3.6216200000000011E-2</c:v>
                </c:pt>
                <c:pt idx="539">
                  <c:v>3.34232E-2</c:v>
                </c:pt>
                <c:pt idx="540">
                  <c:v>2.8448699999999997E-2</c:v>
                </c:pt>
                <c:pt idx="541">
                  <c:v>3.0530300000000024E-2</c:v>
                </c:pt>
                <c:pt idx="542">
                  <c:v>3.2068400000000004E-2</c:v>
                </c:pt>
                <c:pt idx="543">
                  <c:v>3.3617899999999999E-2</c:v>
                </c:pt>
                <c:pt idx="544">
                  <c:v>2.8692900000000011E-2</c:v>
                </c:pt>
                <c:pt idx="545">
                  <c:v>2.5410300000000021E-2</c:v>
                </c:pt>
                <c:pt idx="546">
                  <c:v>3.0671600000000038E-2</c:v>
                </c:pt>
                <c:pt idx="547">
                  <c:v>3.6469299999999996E-2</c:v>
                </c:pt>
                <c:pt idx="548">
                  <c:v>4.7418300000000024E-2</c:v>
                </c:pt>
                <c:pt idx="549">
                  <c:v>4.3501000000000005E-2</c:v>
                </c:pt>
                <c:pt idx="550">
                  <c:v>3.3385499999999999E-2</c:v>
                </c:pt>
                <c:pt idx="551">
                  <c:v>3.3385499999999999E-2</c:v>
                </c:pt>
                <c:pt idx="552">
                  <c:v>4.0187899999999999E-2</c:v>
                </c:pt>
                <c:pt idx="553">
                  <c:v>3.6382500000000005E-2</c:v>
                </c:pt>
                <c:pt idx="554">
                  <c:v>3.4179200000000035E-2</c:v>
                </c:pt>
                <c:pt idx="555">
                  <c:v>3.6138400000000001E-2</c:v>
                </c:pt>
                <c:pt idx="556">
                  <c:v>3.9772700000000001E-2</c:v>
                </c:pt>
                <c:pt idx="557">
                  <c:v>4.1817200000000034E-2</c:v>
                </c:pt>
                <c:pt idx="558">
                  <c:v>4.1046699999999998E-2</c:v>
                </c:pt>
                <c:pt idx="559">
                  <c:v>3.9265700000000001E-2</c:v>
                </c:pt>
                <c:pt idx="560">
                  <c:v>2.0120699999999981E-2</c:v>
                </c:pt>
                <c:pt idx="561">
                  <c:v>1.4063300000000001E-2</c:v>
                </c:pt>
                <c:pt idx="562">
                  <c:v>1.968700000000002E-2</c:v>
                </c:pt>
                <c:pt idx="563">
                  <c:v>2.5239800000000038E-2</c:v>
                </c:pt>
                <c:pt idx="564">
                  <c:v>2.07577E-2</c:v>
                </c:pt>
                <c:pt idx="565">
                  <c:v>2.4202599999999998E-2</c:v>
                </c:pt>
                <c:pt idx="566">
                  <c:v>2.7982000000000021E-2</c:v>
                </c:pt>
                <c:pt idx="567">
                  <c:v>2.5929199999999993E-2</c:v>
                </c:pt>
                <c:pt idx="568">
                  <c:v>2.7098900000000016E-2</c:v>
                </c:pt>
                <c:pt idx="569">
                  <c:v>2.6927699999999999E-2</c:v>
                </c:pt>
                <c:pt idx="570">
                  <c:v>2.3178899999999988E-2</c:v>
                </c:pt>
                <c:pt idx="571">
                  <c:v>1.8974500000000019E-2</c:v>
                </c:pt>
                <c:pt idx="572">
                  <c:v>2.8338299999999997E-2</c:v>
                </c:pt>
                <c:pt idx="573">
                  <c:v>3.6107000000000014E-2</c:v>
                </c:pt>
                <c:pt idx="574">
                  <c:v>4.3732700000000055E-2</c:v>
                </c:pt>
                <c:pt idx="575">
                  <c:v>4.1088099999999995E-2</c:v>
                </c:pt>
                <c:pt idx="576">
                  <c:v>4.3069800000000005E-2</c:v>
                </c:pt>
                <c:pt idx="577">
                  <c:v>4.1116200000000033E-2</c:v>
                </c:pt>
                <c:pt idx="578">
                  <c:v>3.9714900000000004E-2</c:v>
                </c:pt>
                <c:pt idx="579">
                  <c:v>3.9178499999999998E-2</c:v>
                </c:pt>
                <c:pt idx="580">
                  <c:v>4.0874499999999994E-2</c:v>
                </c:pt>
                <c:pt idx="581">
                  <c:v>4.9393400000000087E-2</c:v>
                </c:pt>
                <c:pt idx="582">
                  <c:v>5.5331600000000036E-2</c:v>
                </c:pt>
                <c:pt idx="583">
                  <c:v>5.3364300000000003E-2</c:v>
                </c:pt>
                <c:pt idx="584">
                  <c:v>4.9509200000000003E-2</c:v>
                </c:pt>
                <c:pt idx="585">
                  <c:v>3.7171900000000042E-2</c:v>
                </c:pt>
                <c:pt idx="586">
                  <c:v>1.0624500000000009E-2</c:v>
                </c:pt>
                <c:pt idx="587">
                  <c:v>-2.0810000000000021E-4</c:v>
                </c:pt>
                <c:pt idx="588">
                  <c:v>-1.1168999999999999E-3</c:v>
                </c:pt>
                <c:pt idx="589">
                  <c:v>9.406000000000015E-4</c:v>
                </c:pt>
                <c:pt idx="590">
                  <c:v>-4.1228999999999997E-3</c:v>
                </c:pt>
                <c:pt idx="591">
                  <c:v>-5.9167000000000048E-3</c:v>
                </c:pt>
                <c:pt idx="592">
                  <c:v>-1.0357499999999999E-2</c:v>
                </c:pt>
                <c:pt idx="593">
                  <c:v>-1.2535099999999999E-2</c:v>
                </c:pt>
                <c:pt idx="594">
                  <c:v>-1.9918800000000018E-2</c:v>
                </c:pt>
                <c:pt idx="595">
                  <c:v>-1.4948599999999999E-2</c:v>
                </c:pt>
                <c:pt idx="596">
                  <c:v>-1.3656399999999999E-2</c:v>
                </c:pt>
                <c:pt idx="597">
                  <c:v>-2.2584000000000011E-3</c:v>
                </c:pt>
                <c:pt idx="598">
                  <c:v>1.8955900000000001E-2</c:v>
                </c:pt>
                <c:pt idx="599">
                  <c:v>2.80462E-2</c:v>
                </c:pt>
                <c:pt idx="600">
                  <c:v>2.5981100000000021E-2</c:v>
                </c:pt>
                <c:pt idx="601">
                  <c:v>2.1492000000000001E-2</c:v>
                </c:pt>
                <c:pt idx="602">
                  <c:v>2.2953400000000002E-2</c:v>
                </c:pt>
                <c:pt idx="603">
                  <c:v>2.1945900000000018E-2</c:v>
                </c:pt>
                <c:pt idx="604">
                  <c:v>1.9743900000000023E-2</c:v>
                </c:pt>
                <c:pt idx="605">
                  <c:v>1.1464800000000011E-2</c:v>
                </c:pt>
                <c:pt idx="606">
                  <c:v>1.3612700000000005E-2</c:v>
                </c:pt>
                <c:pt idx="607">
                  <c:v>1.1987200000000003E-2</c:v>
                </c:pt>
                <c:pt idx="608">
                  <c:v>1.14923E-2</c:v>
                </c:pt>
                <c:pt idx="609">
                  <c:v>1.1751900000000001E-2</c:v>
                </c:pt>
                <c:pt idx="610">
                  <c:v>1.072250000000001E-2</c:v>
                </c:pt>
                <c:pt idx="611">
                  <c:v>1.4190400000000001E-2</c:v>
                </c:pt>
                <c:pt idx="612">
                  <c:v>1.6402300000000019E-2</c:v>
                </c:pt>
                <c:pt idx="613">
                  <c:v>2.121000000000001E-2</c:v>
                </c:pt>
                <c:pt idx="614">
                  <c:v>2.6457900000000027E-2</c:v>
                </c:pt>
                <c:pt idx="615">
                  <c:v>3.0624799999999997E-2</c:v>
                </c:pt>
                <c:pt idx="616">
                  <c:v>3.4312200000000001E-2</c:v>
                </c:pt>
                <c:pt idx="617">
                  <c:v>3.5132500000000004E-2</c:v>
                </c:pt>
                <c:pt idx="618">
                  <c:v>3.6140800000000001E-2</c:v>
                </c:pt>
                <c:pt idx="619">
                  <c:v>3.7622300000000039E-2</c:v>
                </c:pt>
                <c:pt idx="620">
                  <c:v>3.8953299999999996E-2</c:v>
                </c:pt>
                <c:pt idx="621">
                  <c:v>3.5540099999999998E-2</c:v>
                </c:pt>
                <c:pt idx="622">
                  <c:v>3.4510399999999997E-2</c:v>
                </c:pt>
                <c:pt idx="623">
                  <c:v>3.0029900000000012E-2</c:v>
                </c:pt>
                <c:pt idx="624">
                  <c:v>2.92667E-2</c:v>
                </c:pt>
                <c:pt idx="625">
                  <c:v>2.8940399999999998E-2</c:v>
                </c:pt>
                <c:pt idx="626">
                  <c:v>2.6456900000000012E-2</c:v>
                </c:pt>
                <c:pt idx="627">
                  <c:v>2.2974600000000012E-2</c:v>
                </c:pt>
                <c:pt idx="628">
                  <c:v>1.7330399999999999E-2</c:v>
                </c:pt>
              </c:numCache>
            </c:numRef>
          </c:val>
          <c:smooth val="0"/>
          <c:extLst>
            <c:ext xmlns:c16="http://schemas.microsoft.com/office/drawing/2014/chart" uri="{C3380CC4-5D6E-409C-BE32-E72D297353CC}">
              <c16:uniqueId val="{00000000-7C62-4281-B3A2-84F1DF815D56}"/>
            </c:ext>
          </c:extLst>
        </c:ser>
        <c:ser>
          <c:idx val="1"/>
          <c:order val="1"/>
          <c:tx>
            <c:strRef>
              <c:f>Sheet1!$D$11</c:f>
              <c:strCache>
                <c:ptCount val="1"/>
                <c:pt idx="0">
                  <c:v>Nominal interest rate</c:v>
                </c:pt>
              </c:strCache>
            </c:strRef>
          </c:tx>
          <c:spPr>
            <a:ln w="44450">
              <a:solidFill>
                <a:srgbClr val="003399"/>
              </a:solidFill>
            </a:ln>
          </c:spPr>
          <c:marker>
            <c:symbol val="none"/>
          </c:marker>
          <c:cat>
            <c:numRef>
              <c:f>Sheet1!$C$12:$C$640</c:f>
              <c:numCache>
                <c:formatCode>yyyy\-mm\-dd</c:formatCode>
                <c:ptCount val="629"/>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numCache>
            </c:numRef>
          </c:cat>
          <c:val>
            <c:numRef>
              <c:f>Sheet1!$D$12:$D$640</c:f>
              <c:numCache>
                <c:formatCode>0.00%</c:formatCode>
                <c:ptCount val="629"/>
                <c:pt idx="0">
                  <c:v>4.3500000000000004E-2</c:v>
                </c:pt>
                <c:pt idx="1">
                  <c:v>3.9599999999999996E-2</c:v>
                </c:pt>
                <c:pt idx="2">
                  <c:v>3.3099999999999997E-2</c:v>
                </c:pt>
                <c:pt idx="3">
                  <c:v>3.2300000000000002E-2</c:v>
                </c:pt>
                <c:pt idx="4">
                  <c:v>3.2900000000000006E-2</c:v>
                </c:pt>
                <c:pt idx="5">
                  <c:v>2.4600000000000011E-2</c:v>
                </c:pt>
                <c:pt idx="6">
                  <c:v>2.3E-2</c:v>
                </c:pt>
                <c:pt idx="7">
                  <c:v>2.3E-2</c:v>
                </c:pt>
                <c:pt idx="8">
                  <c:v>2.4799999999999999E-2</c:v>
                </c:pt>
                <c:pt idx="9">
                  <c:v>2.3E-2</c:v>
                </c:pt>
                <c:pt idx="10">
                  <c:v>2.3699999999999999E-2</c:v>
                </c:pt>
                <c:pt idx="11">
                  <c:v>2.2500000000000006E-2</c:v>
                </c:pt>
                <c:pt idx="12">
                  <c:v>2.2400000000000031E-2</c:v>
                </c:pt>
                <c:pt idx="13">
                  <c:v>2.4199999999999989E-2</c:v>
                </c:pt>
                <c:pt idx="14">
                  <c:v>2.3900000000000001E-2</c:v>
                </c:pt>
                <c:pt idx="15">
                  <c:v>2.2900000000000011E-2</c:v>
                </c:pt>
                <c:pt idx="16">
                  <c:v>2.2900000000000011E-2</c:v>
                </c:pt>
                <c:pt idx="17">
                  <c:v>2.3299999999999998E-2</c:v>
                </c:pt>
                <c:pt idx="18">
                  <c:v>2.2400000000000031E-2</c:v>
                </c:pt>
                <c:pt idx="19">
                  <c:v>2.3900000000000001E-2</c:v>
                </c:pt>
                <c:pt idx="20">
                  <c:v>2.2800000000000018E-2</c:v>
                </c:pt>
                <c:pt idx="21">
                  <c:v>2.3E-2</c:v>
                </c:pt>
                <c:pt idx="22">
                  <c:v>2.4799999999999999E-2</c:v>
                </c:pt>
                <c:pt idx="23">
                  <c:v>2.6000000000000002E-2</c:v>
                </c:pt>
                <c:pt idx="24">
                  <c:v>2.7200000000000012E-2</c:v>
                </c:pt>
                <c:pt idx="25">
                  <c:v>2.7300000000000001E-2</c:v>
                </c:pt>
                <c:pt idx="26">
                  <c:v>2.7200000000000012E-2</c:v>
                </c:pt>
                <c:pt idx="27">
                  <c:v>2.7300000000000001E-2</c:v>
                </c:pt>
                <c:pt idx="28">
                  <c:v>2.6900000000000011E-2</c:v>
                </c:pt>
                <c:pt idx="29">
                  <c:v>2.7300000000000001E-2</c:v>
                </c:pt>
                <c:pt idx="30">
                  <c:v>2.9200000000000011E-2</c:v>
                </c:pt>
                <c:pt idx="31">
                  <c:v>2.8199999999999989E-2</c:v>
                </c:pt>
                <c:pt idx="32">
                  <c:v>2.7800000000000019E-2</c:v>
                </c:pt>
                <c:pt idx="33">
                  <c:v>2.7400000000000022E-2</c:v>
                </c:pt>
                <c:pt idx="34">
                  <c:v>2.8299999999999999E-2</c:v>
                </c:pt>
                <c:pt idx="35">
                  <c:v>2.87E-2</c:v>
                </c:pt>
                <c:pt idx="36">
                  <c:v>2.9100000000000001E-2</c:v>
                </c:pt>
                <c:pt idx="37">
                  <c:v>2.9200000000000011E-2</c:v>
                </c:pt>
                <c:pt idx="38">
                  <c:v>2.8899999999999999E-2</c:v>
                </c:pt>
                <c:pt idx="39">
                  <c:v>2.8999999999999998E-2</c:v>
                </c:pt>
                <c:pt idx="40">
                  <c:v>2.9300000000000003E-2</c:v>
                </c:pt>
                <c:pt idx="41">
                  <c:v>2.9900000000000006E-2</c:v>
                </c:pt>
                <c:pt idx="42">
                  <c:v>3.1800000000000002E-2</c:v>
                </c:pt>
                <c:pt idx="43">
                  <c:v>3.32E-2</c:v>
                </c:pt>
                <c:pt idx="44">
                  <c:v>3.3799999999999997E-2</c:v>
                </c:pt>
                <c:pt idx="45">
                  <c:v>3.4500000000000003E-2</c:v>
                </c:pt>
                <c:pt idx="46">
                  <c:v>3.5200000000000002E-2</c:v>
                </c:pt>
                <c:pt idx="47">
                  <c:v>3.5200000000000002E-2</c:v>
                </c:pt>
                <c:pt idx="48">
                  <c:v>3.5200000000000002E-2</c:v>
                </c:pt>
                <c:pt idx="49">
                  <c:v>3.5300000000000005E-2</c:v>
                </c:pt>
                <c:pt idx="50">
                  <c:v>3.5400000000000001E-2</c:v>
                </c:pt>
                <c:pt idx="51">
                  <c:v>3.4700000000000002E-2</c:v>
                </c:pt>
                <c:pt idx="52">
                  <c:v>3.4799999999999998E-2</c:v>
                </c:pt>
                <c:pt idx="53">
                  <c:v>3.4799999999999998E-2</c:v>
                </c:pt>
                <c:pt idx="54">
                  <c:v>3.4599999999999999E-2</c:v>
                </c:pt>
                <c:pt idx="55">
                  <c:v>3.500000000000001E-2</c:v>
                </c:pt>
                <c:pt idx="56">
                  <c:v>3.5300000000000005E-2</c:v>
                </c:pt>
                <c:pt idx="57">
                  <c:v>3.5699999999999996E-2</c:v>
                </c:pt>
                <c:pt idx="58">
                  <c:v>3.6400000000000016E-2</c:v>
                </c:pt>
                <c:pt idx="59">
                  <c:v>3.8399999999999997E-2</c:v>
                </c:pt>
                <c:pt idx="60">
                  <c:v>3.8100000000000002E-2</c:v>
                </c:pt>
                <c:pt idx="61">
                  <c:v>3.9300000000000002E-2</c:v>
                </c:pt>
                <c:pt idx="62">
                  <c:v>3.9300000000000002E-2</c:v>
                </c:pt>
                <c:pt idx="63">
                  <c:v>3.9300000000000002E-2</c:v>
                </c:pt>
                <c:pt idx="64">
                  <c:v>3.8900000000000004E-2</c:v>
                </c:pt>
                <c:pt idx="65">
                  <c:v>3.7999999999999999E-2</c:v>
                </c:pt>
                <c:pt idx="66">
                  <c:v>3.8399999999999997E-2</c:v>
                </c:pt>
                <c:pt idx="67">
                  <c:v>3.8399999999999997E-2</c:v>
                </c:pt>
                <c:pt idx="68">
                  <c:v>3.9199999999999999E-2</c:v>
                </c:pt>
                <c:pt idx="69">
                  <c:v>4.0300000000000023E-2</c:v>
                </c:pt>
                <c:pt idx="70">
                  <c:v>4.0900000000000013E-2</c:v>
                </c:pt>
                <c:pt idx="71">
                  <c:v>4.3800000000000013E-2</c:v>
                </c:pt>
                <c:pt idx="72">
                  <c:v>4.5900000000000003E-2</c:v>
                </c:pt>
                <c:pt idx="73">
                  <c:v>4.6500000000000007E-2</c:v>
                </c:pt>
                <c:pt idx="74">
                  <c:v>4.5900000000000003E-2</c:v>
                </c:pt>
                <c:pt idx="75">
                  <c:v>4.6199999999999998E-2</c:v>
                </c:pt>
                <c:pt idx="76">
                  <c:v>4.6400000000000004E-2</c:v>
                </c:pt>
                <c:pt idx="77">
                  <c:v>4.5000000000000012E-2</c:v>
                </c:pt>
                <c:pt idx="78">
                  <c:v>4.8000000000000001E-2</c:v>
                </c:pt>
                <c:pt idx="79">
                  <c:v>4.9600000000000012E-2</c:v>
                </c:pt>
                <c:pt idx="80">
                  <c:v>5.3699999999999998E-2</c:v>
                </c:pt>
                <c:pt idx="81">
                  <c:v>5.3499999999999999E-2</c:v>
                </c:pt>
                <c:pt idx="82">
                  <c:v>5.3199999999999997E-2</c:v>
                </c:pt>
                <c:pt idx="83">
                  <c:v>4.9600000000000012E-2</c:v>
                </c:pt>
                <c:pt idx="84">
                  <c:v>4.7200000000000013E-2</c:v>
                </c:pt>
                <c:pt idx="85">
                  <c:v>4.5600000000000002E-2</c:v>
                </c:pt>
                <c:pt idx="86">
                  <c:v>4.2600000000000013E-2</c:v>
                </c:pt>
                <c:pt idx="87">
                  <c:v>3.8399999999999997E-2</c:v>
                </c:pt>
                <c:pt idx="88">
                  <c:v>3.6000000000000011E-2</c:v>
                </c:pt>
                <c:pt idx="89">
                  <c:v>3.5400000000000001E-2</c:v>
                </c:pt>
                <c:pt idx="90">
                  <c:v>4.2100000000000012E-2</c:v>
                </c:pt>
                <c:pt idx="91">
                  <c:v>4.2700000000000037E-2</c:v>
                </c:pt>
                <c:pt idx="92">
                  <c:v>4.4200000000000003E-2</c:v>
                </c:pt>
                <c:pt idx="93">
                  <c:v>4.5600000000000002E-2</c:v>
                </c:pt>
                <c:pt idx="94">
                  <c:v>4.7300000000000043E-2</c:v>
                </c:pt>
                <c:pt idx="95">
                  <c:v>4.9699999999999994E-2</c:v>
                </c:pt>
                <c:pt idx="96">
                  <c:v>0.05</c:v>
                </c:pt>
                <c:pt idx="97">
                  <c:v>4.9800000000000046E-2</c:v>
                </c:pt>
                <c:pt idx="98">
                  <c:v>5.1699999999999996E-2</c:v>
                </c:pt>
                <c:pt idx="99">
                  <c:v>5.3800000000000014E-2</c:v>
                </c:pt>
                <c:pt idx="100">
                  <c:v>5.6599999999999998E-2</c:v>
                </c:pt>
                <c:pt idx="101">
                  <c:v>5.5199999999999999E-2</c:v>
                </c:pt>
                <c:pt idx="102">
                  <c:v>5.3099999999999994E-2</c:v>
                </c:pt>
                <c:pt idx="103">
                  <c:v>5.0900000000000001E-2</c:v>
                </c:pt>
                <c:pt idx="104">
                  <c:v>5.1900000000000002E-2</c:v>
                </c:pt>
                <c:pt idx="105">
                  <c:v>5.3499999999999999E-2</c:v>
                </c:pt>
                <c:pt idx="106">
                  <c:v>5.4500000000000014E-2</c:v>
                </c:pt>
                <c:pt idx="107">
                  <c:v>5.9600000000000014E-2</c:v>
                </c:pt>
                <c:pt idx="108">
                  <c:v>6.1400000000000003E-2</c:v>
                </c:pt>
                <c:pt idx="109">
                  <c:v>6.1199999999999997E-2</c:v>
                </c:pt>
                <c:pt idx="110">
                  <c:v>6.0200000000000004E-2</c:v>
                </c:pt>
                <c:pt idx="111">
                  <c:v>6.1100000000000002E-2</c:v>
                </c:pt>
                <c:pt idx="112">
                  <c:v>6.0400000000000023E-2</c:v>
                </c:pt>
                <c:pt idx="113">
                  <c:v>6.4400000000000068E-2</c:v>
                </c:pt>
                <c:pt idx="114">
                  <c:v>7.0000000000000021E-2</c:v>
                </c:pt>
                <c:pt idx="115">
                  <c:v>6.980000000000007E-2</c:v>
                </c:pt>
                <c:pt idx="116">
                  <c:v>7.0900000000000019E-2</c:v>
                </c:pt>
                <c:pt idx="117">
                  <c:v>7.0000000000000021E-2</c:v>
                </c:pt>
                <c:pt idx="118">
                  <c:v>7.2400000000000034E-2</c:v>
                </c:pt>
                <c:pt idx="119">
                  <c:v>7.8200000000000006E-2</c:v>
                </c:pt>
                <c:pt idx="120">
                  <c:v>7.8700000000000034E-2</c:v>
                </c:pt>
                <c:pt idx="121">
                  <c:v>7.1300000000000002E-2</c:v>
                </c:pt>
                <c:pt idx="122">
                  <c:v>6.6299999999999998E-2</c:v>
                </c:pt>
                <c:pt idx="123">
                  <c:v>6.5099999999999991E-2</c:v>
                </c:pt>
                <c:pt idx="124">
                  <c:v>6.8400000000000002E-2</c:v>
                </c:pt>
                <c:pt idx="125">
                  <c:v>6.6799999999999998E-2</c:v>
                </c:pt>
                <c:pt idx="126">
                  <c:v>6.450000000000003E-2</c:v>
                </c:pt>
                <c:pt idx="127">
                  <c:v>6.4100000000000004E-2</c:v>
                </c:pt>
                <c:pt idx="128">
                  <c:v>6.1199999999999997E-2</c:v>
                </c:pt>
                <c:pt idx="129">
                  <c:v>5.9100000000000014E-2</c:v>
                </c:pt>
                <c:pt idx="130">
                  <c:v>5.2800000000000034E-2</c:v>
                </c:pt>
                <c:pt idx="131">
                  <c:v>4.8700000000000014E-2</c:v>
                </c:pt>
                <c:pt idx="132">
                  <c:v>4.4400000000000044E-2</c:v>
                </c:pt>
                <c:pt idx="133">
                  <c:v>3.7000000000000012E-2</c:v>
                </c:pt>
                <c:pt idx="134">
                  <c:v>3.3799999999999997E-2</c:v>
                </c:pt>
                <c:pt idx="135">
                  <c:v>3.8599999999999995E-2</c:v>
                </c:pt>
                <c:pt idx="136">
                  <c:v>4.1399999999999999E-2</c:v>
                </c:pt>
                <c:pt idx="137">
                  <c:v>4.7500000000000014E-2</c:v>
                </c:pt>
                <c:pt idx="138">
                  <c:v>5.4000000000000034E-2</c:v>
                </c:pt>
                <c:pt idx="139">
                  <c:v>4.9400000000000034E-2</c:v>
                </c:pt>
                <c:pt idx="140">
                  <c:v>4.6899999999999997E-2</c:v>
                </c:pt>
                <c:pt idx="141">
                  <c:v>4.4600000000000022E-2</c:v>
                </c:pt>
                <c:pt idx="142">
                  <c:v>4.2199999999999994E-2</c:v>
                </c:pt>
                <c:pt idx="143">
                  <c:v>4.0100000000000004E-2</c:v>
                </c:pt>
                <c:pt idx="144">
                  <c:v>3.3799999999999997E-2</c:v>
                </c:pt>
                <c:pt idx="145">
                  <c:v>3.2000000000000035E-2</c:v>
                </c:pt>
                <c:pt idx="146">
                  <c:v>3.7300000000000035E-2</c:v>
                </c:pt>
                <c:pt idx="147">
                  <c:v>3.7100000000000001E-2</c:v>
                </c:pt>
                <c:pt idx="148">
                  <c:v>3.6900000000000002E-2</c:v>
                </c:pt>
                <c:pt idx="149">
                  <c:v>3.9100000000000003E-2</c:v>
                </c:pt>
                <c:pt idx="150">
                  <c:v>3.9800000000000002E-2</c:v>
                </c:pt>
                <c:pt idx="151">
                  <c:v>4.0199999999999993E-2</c:v>
                </c:pt>
                <c:pt idx="152">
                  <c:v>4.6599999999999996E-2</c:v>
                </c:pt>
                <c:pt idx="153">
                  <c:v>4.7400000000000032E-2</c:v>
                </c:pt>
                <c:pt idx="154">
                  <c:v>4.7800000000000023E-2</c:v>
                </c:pt>
                <c:pt idx="155">
                  <c:v>5.0700000000000023E-2</c:v>
                </c:pt>
                <c:pt idx="156">
                  <c:v>5.4100000000000023E-2</c:v>
                </c:pt>
                <c:pt idx="157">
                  <c:v>5.5999999999999994E-2</c:v>
                </c:pt>
                <c:pt idx="158">
                  <c:v>6.0900000000000003E-2</c:v>
                </c:pt>
                <c:pt idx="159">
                  <c:v>6.2600000000000003E-2</c:v>
                </c:pt>
                <c:pt idx="160">
                  <c:v>6.3600000000000004E-2</c:v>
                </c:pt>
                <c:pt idx="161">
                  <c:v>7.1900000000000006E-2</c:v>
                </c:pt>
                <c:pt idx="162">
                  <c:v>8.0100000000000005E-2</c:v>
                </c:pt>
                <c:pt idx="163">
                  <c:v>8.6700000000000041E-2</c:v>
                </c:pt>
                <c:pt idx="164">
                  <c:v>8.2900000000000015E-2</c:v>
                </c:pt>
                <c:pt idx="165">
                  <c:v>7.22E-2</c:v>
                </c:pt>
                <c:pt idx="166">
                  <c:v>7.8299999999999995E-2</c:v>
                </c:pt>
                <c:pt idx="167">
                  <c:v>7.4500000000000066E-2</c:v>
                </c:pt>
                <c:pt idx="168">
                  <c:v>7.7699999999999991E-2</c:v>
                </c:pt>
                <c:pt idx="169">
                  <c:v>7.1199999999999999E-2</c:v>
                </c:pt>
                <c:pt idx="170">
                  <c:v>7.9600000000000004E-2</c:v>
                </c:pt>
                <c:pt idx="171">
                  <c:v>8.3300000000000041E-2</c:v>
                </c:pt>
                <c:pt idx="172">
                  <c:v>8.2300000000000012E-2</c:v>
                </c:pt>
                <c:pt idx="173">
                  <c:v>7.900000000000007E-2</c:v>
                </c:pt>
                <c:pt idx="174">
                  <c:v>7.5500000000000012E-2</c:v>
                </c:pt>
                <c:pt idx="175">
                  <c:v>8.9600000000000068E-2</c:v>
                </c:pt>
                <c:pt idx="176">
                  <c:v>8.0600000000000047E-2</c:v>
                </c:pt>
                <c:pt idx="177">
                  <c:v>7.4600000000000014E-2</c:v>
                </c:pt>
                <c:pt idx="178">
                  <c:v>7.4700000000000072E-2</c:v>
                </c:pt>
                <c:pt idx="179">
                  <c:v>7.1500000000000008E-2</c:v>
                </c:pt>
                <c:pt idx="180">
                  <c:v>6.2600000000000003E-2</c:v>
                </c:pt>
                <c:pt idx="181">
                  <c:v>5.5000000000000014E-2</c:v>
                </c:pt>
                <c:pt idx="182">
                  <c:v>5.4900000000000032E-2</c:v>
                </c:pt>
                <c:pt idx="183">
                  <c:v>5.6099999999999997E-2</c:v>
                </c:pt>
                <c:pt idx="184">
                  <c:v>5.2300000000000034E-2</c:v>
                </c:pt>
                <c:pt idx="185">
                  <c:v>5.3400000000000003E-2</c:v>
                </c:pt>
                <c:pt idx="186">
                  <c:v>6.1300000000000014E-2</c:v>
                </c:pt>
                <c:pt idx="187">
                  <c:v>6.4400000000000068E-2</c:v>
                </c:pt>
                <c:pt idx="188">
                  <c:v>6.4199999999999993E-2</c:v>
                </c:pt>
                <c:pt idx="189">
                  <c:v>5.9600000000000014E-2</c:v>
                </c:pt>
                <c:pt idx="190">
                  <c:v>5.4800000000000043E-2</c:v>
                </c:pt>
                <c:pt idx="191">
                  <c:v>5.4400000000000046E-2</c:v>
                </c:pt>
                <c:pt idx="192">
                  <c:v>4.8700000000000014E-2</c:v>
                </c:pt>
                <c:pt idx="193">
                  <c:v>4.8800000000000003E-2</c:v>
                </c:pt>
                <c:pt idx="194">
                  <c:v>0.05</c:v>
                </c:pt>
                <c:pt idx="195">
                  <c:v>4.8599999999999997E-2</c:v>
                </c:pt>
                <c:pt idx="196">
                  <c:v>5.2000000000000032E-2</c:v>
                </c:pt>
                <c:pt idx="197">
                  <c:v>5.4100000000000023E-2</c:v>
                </c:pt>
                <c:pt idx="198">
                  <c:v>5.2300000000000034E-2</c:v>
                </c:pt>
                <c:pt idx="199">
                  <c:v>5.1399999999999994E-2</c:v>
                </c:pt>
                <c:pt idx="200">
                  <c:v>5.0800000000000012E-2</c:v>
                </c:pt>
                <c:pt idx="201">
                  <c:v>4.9200000000000021E-2</c:v>
                </c:pt>
                <c:pt idx="202">
                  <c:v>4.7500000000000014E-2</c:v>
                </c:pt>
                <c:pt idx="203">
                  <c:v>4.3500000000000004E-2</c:v>
                </c:pt>
                <c:pt idx="204">
                  <c:v>4.6199999999999998E-2</c:v>
                </c:pt>
                <c:pt idx="205">
                  <c:v>4.6699999999999998E-2</c:v>
                </c:pt>
                <c:pt idx="206">
                  <c:v>4.5999999999999999E-2</c:v>
                </c:pt>
                <c:pt idx="207">
                  <c:v>4.5400000000000003E-2</c:v>
                </c:pt>
                <c:pt idx="208">
                  <c:v>4.9600000000000012E-2</c:v>
                </c:pt>
                <c:pt idx="209">
                  <c:v>5.0200000000000002E-2</c:v>
                </c:pt>
                <c:pt idx="210">
                  <c:v>5.1900000000000002E-2</c:v>
                </c:pt>
                <c:pt idx="211">
                  <c:v>5.4900000000000032E-2</c:v>
                </c:pt>
                <c:pt idx="212">
                  <c:v>5.8100000000000013E-2</c:v>
                </c:pt>
                <c:pt idx="213">
                  <c:v>6.1600000000000002E-2</c:v>
                </c:pt>
                <c:pt idx="214">
                  <c:v>6.1000000000000013E-2</c:v>
                </c:pt>
                <c:pt idx="215">
                  <c:v>6.0700000000000046E-2</c:v>
                </c:pt>
                <c:pt idx="216">
                  <c:v>6.4400000000000068E-2</c:v>
                </c:pt>
                <c:pt idx="217">
                  <c:v>6.450000000000003E-2</c:v>
                </c:pt>
                <c:pt idx="218">
                  <c:v>6.2900000000000011E-2</c:v>
                </c:pt>
                <c:pt idx="219">
                  <c:v>6.2900000000000011E-2</c:v>
                </c:pt>
                <c:pt idx="220">
                  <c:v>6.4100000000000004E-2</c:v>
                </c:pt>
                <c:pt idx="221">
                  <c:v>6.7299999999999999E-2</c:v>
                </c:pt>
                <c:pt idx="222">
                  <c:v>7.010000000000001E-2</c:v>
                </c:pt>
                <c:pt idx="223">
                  <c:v>7.0800000000000002E-2</c:v>
                </c:pt>
                <c:pt idx="224">
                  <c:v>7.85E-2</c:v>
                </c:pt>
                <c:pt idx="225">
                  <c:v>7.9900000000000068E-2</c:v>
                </c:pt>
                <c:pt idx="226">
                  <c:v>8.6400000000000018E-2</c:v>
                </c:pt>
                <c:pt idx="227">
                  <c:v>9.0800000000000006E-2</c:v>
                </c:pt>
                <c:pt idx="228">
                  <c:v>9.3500000000000111E-2</c:v>
                </c:pt>
                <c:pt idx="229">
                  <c:v>9.3200000000000047E-2</c:v>
                </c:pt>
                <c:pt idx="230">
                  <c:v>9.4800000000000065E-2</c:v>
                </c:pt>
                <c:pt idx="231">
                  <c:v>9.4600000000000115E-2</c:v>
                </c:pt>
                <c:pt idx="232">
                  <c:v>9.6100000000000046E-2</c:v>
                </c:pt>
                <c:pt idx="233">
                  <c:v>9.0600000000000028E-2</c:v>
                </c:pt>
                <c:pt idx="234">
                  <c:v>9.240000000000001E-2</c:v>
                </c:pt>
                <c:pt idx="235">
                  <c:v>9.5200000000000021E-2</c:v>
                </c:pt>
                <c:pt idx="236">
                  <c:v>0.10260000000000002</c:v>
                </c:pt>
                <c:pt idx="237">
                  <c:v>0.11699999999999998</c:v>
                </c:pt>
                <c:pt idx="238">
                  <c:v>0.11789999999999998</c:v>
                </c:pt>
                <c:pt idx="239">
                  <c:v>0.12039999999999998</c:v>
                </c:pt>
                <c:pt idx="240">
                  <c:v>0.12000000000000002</c:v>
                </c:pt>
                <c:pt idx="241">
                  <c:v>0.12859999999999999</c:v>
                </c:pt>
                <c:pt idx="242">
                  <c:v>0.15200000000000014</c:v>
                </c:pt>
                <c:pt idx="243">
                  <c:v>0.13200000000000001</c:v>
                </c:pt>
                <c:pt idx="244">
                  <c:v>8.5800000000000043E-2</c:v>
                </c:pt>
                <c:pt idx="245">
                  <c:v>7.0699999999999999E-2</c:v>
                </c:pt>
                <c:pt idx="246">
                  <c:v>8.0600000000000047E-2</c:v>
                </c:pt>
                <c:pt idx="247">
                  <c:v>9.1300000000000006E-2</c:v>
                </c:pt>
                <c:pt idx="248">
                  <c:v>0.10270000000000007</c:v>
                </c:pt>
                <c:pt idx="249">
                  <c:v>0.11620000000000007</c:v>
                </c:pt>
                <c:pt idx="250">
                  <c:v>0.13730000000000001</c:v>
                </c:pt>
                <c:pt idx="251">
                  <c:v>0.15490000000000023</c:v>
                </c:pt>
                <c:pt idx="252">
                  <c:v>0.15020000000000014</c:v>
                </c:pt>
                <c:pt idx="253">
                  <c:v>0.14790000000000014</c:v>
                </c:pt>
                <c:pt idx="254">
                  <c:v>0.1336</c:v>
                </c:pt>
                <c:pt idx="255">
                  <c:v>0.13689999999999999</c:v>
                </c:pt>
                <c:pt idx="256">
                  <c:v>0.16300000000000001</c:v>
                </c:pt>
                <c:pt idx="257">
                  <c:v>0.14730000000000001</c:v>
                </c:pt>
                <c:pt idx="258">
                  <c:v>0.14950000000000013</c:v>
                </c:pt>
                <c:pt idx="259">
                  <c:v>0.15510000000000004</c:v>
                </c:pt>
                <c:pt idx="260">
                  <c:v>0.14700000000000013</c:v>
                </c:pt>
                <c:pt idx="261">
                  <c:v>0.13539999999999999</c:v>
                </c:pt>
                <c:pt idx="262">
                  <c:v>0.10859999999999999</c:v>
                </c:pt>
                <c:pt idx="263">
                  <c:v>0.10850000000000007</c:v>
                </c:pt>
                <c:pt idx="264">
                  <c:v>0.12279999999999999</c:v>
                </c:pt>
                <c:pt idx="265">
                  <c:v>0.1348</c:v>
                </c:pt>
                <c:pt idx="266">
                  <c:v>0.1268</c:v>
                </c:pt>
                <c:pt idx="267">
                  <c:v>0.127</c:v>
                </c:pt>
                <c:pt idx="268">
                  <c:v>0.12089999999999998</c:v>
                </c:pt>
                <c:pt idx="269">
                  <c:v>0.1247000000000001</c:v>
                </c:pt>
                <c:pt idx="270">
                  <c:v>0.11349999999999998</c:v>
                </c:pt>
                <c:pt idx="271">
                  <c:v>8.6800000000000002E-2</c:v>
                </c:pt>
                <c:pt idx="272">
                  <c:v>7.9199999999999993E-2</c:v>
                </c:pt>
                <c:pt idx="273">
                  <c:v>7.7100000000000002E-2</c:v>
                </c:pt>
                <c:pt idx="274">
                  <c:v>8.0700000000000008E-2</c:v>
                </c:pt>
                <c:pt idx="275">
                  <c:v>7.9400000000000068E-2</c:v>
                </c:pt>
                <c:pt idx="276">
                  <c:v>7.8600000000000003E-2</c:v>
                </c:pt>
                <c:pt idx="277">
                  <c:v>8.1100000000000033E-2</c:v>
                </c:pt>
                <c:pt idx="278">
                  <c:v>8.3500000000000116E-2</c:v>
                </c:pt>
                <c:pt idx="279">
                  <c:v>8.2100000000000006E-2</c:v>
                </c:pt>
                <c:pt idx="280">
                  <c:v>8.1900000000000001E-2</c:v>
                </c:pt>
                <c:pt idx="281">
                  <c:v>8.790000000000002E-2</c:v>
                </c:pt>
                <c:pt idx="282">
                  <c:v>9.0800000000000006E-2</c:v>
                </c:pt>
                <c:pt idx="283">
                  <c:v>9.3400000000000025E-2</c:v>
                </c:pt>
                <c:pt idx="284">
                  <c:v>9.0000000000000024E-2</c:v>
                </c:pt>
                <c:pt idx="285">
                  <c:v>8.6400000000000018E-2</c:v>
                </c:pt>
                <c:pt idx="286">
                  <c:v>8.7600000000000025E-2</c:v>
                </c:pt>
                <c:pt idx="287">
                  <c:v>9.0000000000000024E-2</c:v>
                </c:pt>
                <c:pt idx="288">
                  <c:v>8.9000000000000065E-2</c:v>
                </c:pt>
                <c:pt idx="289">
                  <c:v>9.0900000000000022E-2</c:v>
                </c:pt>
                <c:pt idx="290">
                  <c:v>9.5200000000000021E-2</c:v>
                </c:pt>
                <c:pt idx="291">
                  <c:v>9.69E-2</c:v>
                </c:pt>
                <c:pt idx="292">
                  <c:v>9.8300000000000026E-2</c:v>
                </c:pt>
                <c:pt idx="293">
                  <c:v>9.8700000000000121E-2</c:v>
                </c:pt>
                <c:pt idx="294">
                  <c:v>0.10120000000000007</c:v>
                </c:pt>
                <c:pt idx="295">
                  <c:v>0.10470000000000007</c:v>
                </c:pt>
                <c:pt idx="296">
                  <c:v>0.10369999999999999</c:v>
                </c:pt>
                <c:pt idx="297">
                  <c:v>9.74E-2</c:v>
                </c:pt>
                <c:pt idx="298">
                  <c:v>8.6100000000000024E-2</c:v>
                </c:pt>
                <c:pt idx="299">
                  <c:v>8.0600000000000047E-2</c:v>
                </c:pt>
                <c:pt idx="300">
                  <c:v>7.7600000000000002E-2</c:v>
                </c:pt>
                <c:pt idx="301">
                  <c:v>8.2700000000000023E-2</c:v>
                </c:pt>
                <c:pt idx="302">
                  <c:v>8.5200000000000026E-2</c:v>
                </c:pt>
                <c:pt idx="303">
                  <c:v>7.9500000000000071E-2</c:v>
                </c:pt>
                <c:pt idx="304">
                  <c:v>7.4800000000000033E-2</c:v>
                </c:pt>
                <c:pt idx="305">
                  <c:v>6.9500000000000034E-2</c:v>
                </c:pt>
                <c:pt idx="306">
                  <c:v>7.0800000000000002E-2</c:v>
                </c:pt>
                <c:pt idx="307">
                  <c:v>7.1399999999999991E-2</c:v>
                </c:pt>
                <c:pt idx="308">
                  <c:v>7.0999999999999994E-2</c:v>
                </c:pt>
                <c:pt idx="309">
                  <c:v>7.1599999999999997E-2</c:v>
                </c:pt>
                <c:pt idx="310">
                  <c:v>7.2400000000000034E-2</c:v>
                </c:pt>
                <c:pt idx="311">
                  <c:v>7.0999999999999994E-2</c:v>
                </c:pt>
                <c:pt idx="312">
                  <c:v>7.0699999999999999E-2</c:v>
                </c:pt>
                <c:pt idx="313">
                  <c:v>7.060000000000001E-2</c:v>
                </c:pt>
                <c:pt idx="314">
                  <c:v>6.5599999999999992E-2</c:v>
                </c:pt>
                <c:pt idx="315">
                  <c:v>6.0599999999999994E-2</c:v>
                </c:pt>
                <c:pt idx="316">
                  <c:v>6.1500000000000013E-2</c:v>
                </c:pt>
                <c:pt idx="317">
                  <c:v>6.2100000000000023E-2</c:v>
                </c:pt>
                <c:pt idx="318">
                  <c:v>5.8299999999999998E-2</c:v>
                </c:pt>
                <c:pt idx="319">
                  <c:v>5.5300000000000044E-2</c:v>
                </c:pt>
                <c:pt idx="320">
                  <c:v>5.2100000000000014E-2</c:v>
                </c:pt>
                <c:pt idx="321">
                  <c:v>5.1800000000000013E-2</c:v>
                </c:pt>
                <c:pt idx="322">
                  <c:v>5.3499999999999999E-2</c:v>
                </c:pt>
                <c:pt idx="323">
                  <c:v>5.5300000000000044E-2</c:v>
                </c:pt>
                <c:pt idx="324">
                  <c:v>5.4299999999999994E-2</c:v>
                </c:pt>
                <c:pt idx="325">
                  <c:v>5.5900000000000012E-2</c:v>
                </c:pt>
                <c:pt idx="326">
                  <c:v>5.5900000000000012E-2</c:v>
                </c:pt>
                <c:pt idx="327">
                  <c:v>5.6400000000000013E-2</c:v>
                </c:pt>
                <c:pt idx="328">
                  <c:v>5.6599999999999998E-2</c:v>
                </c:pt>
                <c:pt idx="329">
                  <c:v>5.6700000000000014E-2</c:v>
                </c:pt>
                <c:pt idx="330">
                  <c:v>5.6900000000000013E-2</c:v>
                </c:pt>
                <c:pt idx="331">
                  <c:v>6.0400000000000023E-2</c:v>
                </c:pt>
                <c:pt idx="332">
                  <c:v>6.4000000000000071E-2</c:v>
                </c:pt>
                <c:pt idx="333">
                  <c:v>6.1300000000000014E-2</c:v>
                </c:pt>
                <c:pt idx="334">
                  <c:v>5.6900000000000013E-2</c:v>
                </c:pt>
                <c:pt idx="335">
                  <c:v>5.7699999999999994E-2</c:v>
                </c:pt>
                <c:pt idx="336">
                  <c:v>5.8100000000000013E-2</c:v>
                </c:pt>
                <c:pt idx="337">
                  <c:v>5.6599999999999998E-2</c:v>
                </c:pt>
                <c:pt idx="338">
                  <c:v>5.7000000000000023E-2</c:v>
                </c:pt>
                <c:pt idx="339">
                  <c:v>5.9100000000000014E-2</c:v>
                </c:pt>
                <c:pt idx="340">
                  <c:v>6.2600000000000003E-2</c:v>
                </c:pt>
                <c:pt idx="341">
                  <c:v>6.4600000000000019E-2</c:v>
                </c:pt>
                <c:pt idx="342">
                  <c:v>6.7299999999999999E-2</c:v>
                </c:pt>
                <c:pt idx="343">
                  <c:v>7.060000000000001E-2</c:v>
                </c:pt>
                <c:pt idx="344">
                  <c:v>7.2400000000000034E-2</c:v>
                </c:pt>
                <c:pt idx="345">
                  <c:v>7.350000000000001E-2</c:v>
                </c:pt>
                <c:pt idx="346">
                  <c:v>7.7600000000000002E-2</c:v>
                </c:pt>
                <c:pt idx="347">
                  <c:v>8.0700000000000008E-2</c:v>
                </c:pt>
                <c:pt idx="348">
                  <c:v>8.2700000000000023E-2</c:v>
                </c:pt>
                <c:pt idx="349">
                  <c:v>8.5300000000000015E-2</c:v>
                </c:pt>
                <c:pt idx="350">
                  <c:v>8.8200000000000028E-2</c:v>
                </c:pt>
                <c:pt idx="351">
                  <c:v>8.6500000000000007E-2</c:v>
                </c:pt>
                <c:pt idx="352">
                  <c:v>8.43E-2</c:v>
                </c:pt>
                <c:pt idx="353">
                  <c:v>8.1500000000000045E-2</c:v>
                </c:pt>
                <c:pt idx="354">
                  <c:v>7.8800000000000023E-2</c:v>
                </c:pt>
                <c:pt idx="355">
                  <c:v>7.900000000000007E-2</c:v>
                </c:pt>
                <c:pt idx="356">
                  <c:v>7.7500000000000013E-2</c:v>
                </c:pt>
                <c:pt idx="357">
                  <c:v>7.640000000000001E-2</c:v>
                </c:pt>
                <c:pt idx="358">
                  <c:v>7.690000000000001E-2</c:v>
                </c:pt>
                <c:pt idx="359">
                  <c:v>7.6299999999999993E-2</c:v>
                </c:pt>
                <c:pt idx="360">
                  <c:v>7.640000000000001E-2</c:v>
                </c:pt>
                <c:pt idx="361">
                  <c:v>7.7400000000000024E-2</c:v>
                </c:pt>
                <c:pt idx="362">
                  <c:v>7.900000000000007E-2</c:v>
                </c:pt>
                <c:pt idx="363">
                  <c:v>7.7699999999999991E-2</c:v>
                </c:pt>
                <c:pt idx="364">
                  <c:v>7.7400000000000024E-2</c:v>
                </c:pt>
                <c:pt idx="365">
                  <c:v>7.7300000000000077E-2</c:v>
                </c:pt>
                <c:pt idx="366">
                  <c:v>7.6200000000000004E-2</c:v>
                </c:pt>
                <c:pt idx="367">
                  <c:v>7.4500000000000066E-2</c:v>
                </c:pt>
                <c:pt idx="368">
                  <c:v>7.3599999999999999E-2</c:v>
                </c:pt>
                <c:pt idx="369">
                  <c:v>7.1700000000000014E-2</c:v>
                </c:pt>
                <c:pt idx="370">
                  <c:v>7.060000000000001E-2</c:v>
                </c:pt>
                <c:pt idx="371">
                  <c:v>6.7400000000000029E-2</c:v>
                </c:pt>
                <c:pt idx="372">
                  <c:v>6.2200000000000012E-2</c:v>
                </c:pt>
                <c:pt idx="373">
                  <c:v>5.9400000000000043E-2</c:v>
                </c:pt>
                <c:pt idx="374">
                  <c:v>5.9100000000000014E-2</c:v>
                </c:pt>
                <c:pt idx="375">
                  <c:v>5.6500000000000002E-2</c:v>
                </c:pt>
                <c:pt idx="376">
                  <c:v>5.4600000000000003E-2</c:v>
                </c:pt>
                <c:pt idx="377">
                  <c:v>5.5700000000000034E-2</c:v>
                </c:pt>
                <c:pt idx="378">
                  <c:v>5.5800000000000023E-2</c:v>
                </c:pt>
                <c:pt idx="379">
                  <c:v>5.3300000000000014E-2</c:v>
                </c:pt>
                <c:pt idx="380">
                  <c:v>5.2200000000000003E-2</c:v>
                </c:pt>
                <c:pt idx="381">
                  <c:v>4.9900000000000014E-2</c:v>
                </c:pt>
                <c:pt idx="382">
                  <c:v>4.5600000000000002E-2</c:v>
                </c:pt>
                <c:pt idx="383">
                  <c:v>4.0700000000000014E-2</c:v>
                </c:pt>
                <c:pt idx="384">
                  <c:v>3.7999999999999999E-2</c:v>
                </c:pt>
                <c:pt idx="385">
                  <c:v>3.8399999999999997E-2</c:v>
                </c:pt>
                <c:pt idx="386">
                  <c:v>4.0400000000000012E-2</c:v>
                </c:pt>
                <c:pt idx="387">
                  <c:v>3.7500000000000006E-2</c:v>
                </c:pt>
                <c:pt idx="388">
                  <c:v>3.6300000000000006E-2</c:v>
                </c:pt>
                <c:pt idx="389">
                  <c:v>3.6600000000000035E-2</c:v>
                </c:pt>
                <c:pt idx="390">
                  <c:v>3.210000000000001E-2</c:v>
                </c:pt>
                <c:pt idx="391">
                  <c:v>3.1300000000000001E-2</c:v>
                </c:pt>
                <c:pt idx="392">
                  <c:v>2.9100000000000001E-2</c:v>
                </c:pt>
                <c:pt idx="393">
                  <c:v>2.86E-2</c:v>
                </c:pt>
                <c:pt idx="394">
                  <c:v>3.1300000000000001E-2</c:v>
                </c:pt>
                <c:pt idx="395">
                  <c:v>3.2199999999999999E-2</c:v>
                </c:pt>
                <c:pt idx="396">
                  <c:v>3.0000000000000002E-2</c:v>
                </c:pt>
                <c:pt idx="397">
                  <c:v>2.9300000000000003E-2</c:v>
                </c:pt>
                <c:pt idx="398">
                  <c:v>2.9500000000000002E-2</c:v>
                </c:pt>
                <c:pt idx="399">
                  <c:v>2.87E-2</c:v>
                </c:pt>
                <c:pt idx="400">
                  <c:v>2.9600000000000001E-2</c:v>
                </c:pt>
                <c:pt idx="401">
                  <c:v>3.0700000000000002E-2</c:v>
                </c:pt>
                <c:pt idx="402">
                  <c:v>3.0400000000000021E-2</c:v>
                </c:pt>
                <c:pt idx="403">
                  <c:v>3.0200000000000012E-2</c:v>
                </c:pt>
                <c:pt idx="404">
                  <c:v>2.9500000000000002E-2</c:v>
                </c:pt>
                <c:pt idx="405">
                  <c:v>3.0200000000000012E-2</c:v>
                </c:pt>
                <c:pt idx="406">
                  <c:v>3.1000000000000021E-2</c:v>
                </c:pt>
                <c:pt idx="407">
                  <c:v>3.0600000000000002E-2</c:v>
                </c:pt>
                <c:pt idx="408">
                  <c:v>2.9800000000000011E-2</c:v>
                </c:pt>
                <c:pt idx="409">
                  <c:v>3.2500000000000001E-2</c:v>
                </c:pt>
                <c:pt idx="410">
                  <c:v>3.500000000000001E-2</c:v>
                </c:pt>
                <c:pt idx="411">
                  <c:v>3.6799999999999999E-2</c:v>
                </c:pt>
                <c:pt idx="412">
                  <c:v>4.1399999999999999E-2</c:v>
                </c:pt>
                <c:pt idx="413">
                  <c:v>4.1399999999999999E-2</c:v>
                </c:pt>
                <c:pt idx="414">
                  <c:v>4.3299999999999998E-2</c:v>
                </c:pt>
                <c:pt idx="415">
                  <c:v>4.4800000000000034E-2</c:v>
                </c:pt>
                <c:pt idx="416">
                  <c:v>4.6199999999999998E-2</c:v>
                </c:pt>
                <c:pt idx="417">
                  <c:v>4.9500000000000023E-2</c:v>
                </c:pt>
                <c:pt idx="418">
                  <c:v>5.2900000000000023E-2</c:v>
                </c:pt>
                <c:pt idx="419">
                  <c:v>5.5999999999999994E-2</c:v>
                </c:pt>
                <c:pt idx="420">
                  <c:v>5.7100000000000012E-2</c:v>
                </c:pt>
                <c:pt idx="421">
                  <c:v>5.7699999999999994E-2</c:v>
                </c:pt>
                <c:pt idx="422">
                  <c:v>5.7300000000000045E-2</c:v>
                </c:pt>
                <c:pt idx="423">
                  <c:v>5.6500000000000002E-2</c:v>
                </c:pt>
                <c:pt idx="424">
                  <c:v>5.6700000000000014E-2</c:v>
                </c:pt>
                <c:pt idx="425">
                  <c:v>5.4700000000000054E-2</c:v>
                </c:pt>
                <c:pt idx="426">
                  <c:v>5.4200000000000012E-2</c:v>
                </c:pt>
                <c:pt idx="427">
                  <c:v>5.4000000000000034E-2</c:v>
                </c:pt>
                <c:pt idx="428">
                  <c:v>5.2800000000000034E-2</c:v>
                </c:pt>
                <c:pt idx="429">
                  <c:v>5.2800000000000034E-2</c:v>
                </c:pt>
                <c:pt idx="430">
                  <c:v>5.3600000000000002E-2</c:v>
                </c:pt>
                <c:pt idx="431">
                  <c:v>5.1399999999999994E-2</c:v>
                </c:pt>
                <c:pt idx="432">
                  <c:v>0.05</c:v>
                </c:pt>
                <c:pt idx="433">
                  <c:v>4.8300000000000003E-2</c:v>
                </c:pt>
                <c:pt idx="434">
                  <c:v>4.9600000000000012E-2</c:v>
                </c:pt>
                <c:pt idx="435">
                  <c:v>4.9500000000000023E-2</c:v>
                </c:pt>
                <c:pt idx="436">
                  <c:v>5.0200000000000002E-2</c:v>
                </c:pt>
                <c:pt idx="437">
                  <c:v>5.0900000000000001E-2</c:v>
                </c:pt>
                <c:pt idx="438">
                  <c:v>5.1499999999999997E-2</c:v>
                </c:pt>
                <c:pt idx="439">
                  <c:v>5.0500000000000003E-2</c:v>
                </c:pt>
                <c:pt idx="440">
                  <c:v>5.0900000000000001E-2</c:v>
                </c:pt>
                <c:pt idx="441">
                  <c:v>4.9900000000000014E-2</c:v>
                </c:pt>
                <c:pt idx="442">
                  <c:v>5.0300000000000032E-2</c:v>
                </c:pt>
                <c:pt idx="443">
                  <c:v>4.9100000000000033E-2</c:v>
                </c:pt>
                <c:pt idx="444">
                  <c:v>5.0300000000000032E-2</c:v>
                </c:pt>
                <c:pt idx="445">
                  <c:v>5.0100000000000013E-2</c:v>
                </c:pt>
                <c:pt idx="446">
                  <c:v>5.1399999999999994E-2</c:v>
                </c:pt>
                <c:pt idx="447">
                  <c:v>5.16E-2</c:v>
                </c:pt>
                <c:pt idx="448">
                  <c:v>5.0500000000000003E-2</c:v>
                </c:pt>
                <c:pt idx="449">
                  <c:v>4.9300000000000038E-2</c:v>
                </c:pt>
                <c:pt idx="450">
                  <c:v>5.0500000000000003E-2</c:v>
                </c:pt>
                <c:pt idx="451">
                  <c:v>5.1399999999999994E-2</c:v>
                </c:pt>
                <c:pt idx="452">
                  <c:v>4.9500000000000023E-2</c:v>
                </c:pt>
                <c:pt idx="453">
                  <c:v>4.9699999999999994E-2</c:v>
                </c:pt>
                <c:pt idx="454">
                  <c:v>5.1399999999999994E-2</c:v>
                </c:pt>
                <c:pt idx="455">
                  <c:v>5.16E-2</c:v>
                </c:pt>
                <c:pt idx="456">
                  <c:v>5.0400000000000014E-2</c:v>
                </c:pt>
                <c:pt idx="457">
                  <c:v>5.0900000000000001E-2</c:v>
                </c:pt>
                <c:pt idx="458">
                  <c:v>5.0300000000000032E-2</c:v>
                </c:pt>
                <c:pt idx="459">
                  <c:v>4.9500000000000023E-2</c:v>
                </c:pt>
                <c:pt idx="460">
                  <c:v>0.05</c:v>
                </c:pt>
                <c:pt idx="461">
                  <c:v>4.9800000000000046E-2</c:v>
                </c:pt>
                <c:pt idx="462">
                  <c:v>4.9600000000000012E-2</c:v>
                </c:pt>
                <c:pt idx="463">
                  <c:v>4.9000000000000044E-2</c:v>
                </c:pt>
                <c:pt idx="464">
                  <c:v>4.6100000000000002E-2</c:v>
                </c:pt>
                <c:pt idx="465">
                  <c:v>3.9599999999999996E-2</c:v>
                </c:pt>
                <c:pt idx="466">
                  <c:v>4.4100000000000014E-2</c:v>
                </c:pt>
                <c:pt idx="467">
                  <c:v>4.3900000000000002E-2</c:v>
                </c:pt>
                <c:pt idx="468">
                  <c:v>4.3400000000000001E-2</c:v>
                </c:pt>
                <c:pt idx="469">
                  <c:v>4.4400000000000044E-2</c:v>
                </c:pt>
                <c:pt idx="470">
                  <c:v>4.4400000000000044E-2</c:v>
                </c:pt>
                <c:pt idx="471">
                  <c:v>4.2900000000000021E-2</c:v>
                </c:pt>
                <c:pt idx="472">
                  <c:v>4.5000000000000012E-2</c:v>
                </c:pt>
                <c:pt idx="473">
                  <c:v>4.5700000000000032E-2</c:v>
                </c:pt>
                <c:pt idx="474">
                  <c:v>4.5500000000000013E-2</c:v>
                </c:pt>
                <c:pt idx="475">
                  <c:v>4.7200000000000013E-2</c:v>
                </c:pt>
                <c:pt idx="476">
                  <c:v>4.6799999999999994E-2</c:v>
                </c:pt>
                <c:pt idx="477">
                  <c:v>4.8599999999999997E-2</c:v>
                </c:pt>
                <c:pt idx="478">
                  <c:v>5.0700000000000023E-2</c:v>
                </c:pt>
                <c:pt idx="479">
                  <c:v>5.2000000000000032E-2</c:v>
                </c:pt>
                <c:pt idx="480">
                  <c:v>5.3199999999999997E-2</c:v>
                </c:pt>
                <c:pt idx="481">
                  <c:v>5.5500000000000022E-2</c:v>
                </c:pt>
                <c:pt idx="482">
                  <c:v>5.6900000000000013E-2</c:v>
                </c:pt>
                <c:pt idx="483">
                  <c:v>5.6599999999999998E-2</c:v>
                </c:pt>
                <c:pt idx="484">
                  <c:v>5.7900000000000014E-2</c:v>
                </c:pt>
                <c:pt idx="485">
                  <c:v>5.6900000000000013E-2</c:v>
                </c:pt>
                <c:pt idx="486">
                  <c:v>5.9600000000000014E-2</c:v>
                </c:pt>
                <c:pt idx="487">
                  <c:v>6.0900000000000003E-2</c:v>
                </c:pt>
                <c:pt idx="488">
                  <c:v>6.0000000000000032E-2</c:v>
                </c:pt>
                <c:pt idx="489">
                  <c:v>6.1100000000000002E-2</c:v>
                </c:pt>
                <c:pt idx="490">
                  <c:v>6.1699999999999998E-2</c:v>
                </c:pt>
                <c:pt idx="491">
                  <c:v>5.7699999999999994E-2</c:v>
                </c:pt>
                <c:pt idx="492">
                  <c:v>5.1499999999999997E-2</c:v>
                </c:pt>
                <c:pt idx="493">
                  <c:v>4.8800000000000003E-2</c:v>
                </c:pt>
                <c:pt idx="494">
                  <c:v>4.4200000000000003E-2</c:v>
                </c:pt>
                <c:pt idx="495">
                  <c:v>3.8699999999999998E-2</c:v>
                </c:pt>
                <c:pt idx="496">
                  <c:v>3.6200000000000038E-2</c:v>
                </c:pt>
                <c:pt idx="497">
                  <c:v>3.49E-2</c:v>
                </c:pt>
                <c:pt idx="498">
                  <c:v>3.5099999999999999E-2</c:v>
                </c:pt>
                <c:pt idx="499">
                  <c:v>3.3599999999999998E-2</c:v>
                </c:pt>
                <c:pt idx="500">
                  <c:v>2.6400000000000021E-2</c:v>
                </c:pt>
                <c:pt idx="501">
                  <c:v>2.1600000000000012E-2</c:v>
                </c:pt>
                <c:pt idx="502">
                  <c:v>1.8700000000000019E-2</c:v>
                </c:pt>
                <c:pt idx="503">
                  <c:v>1.6899999999999998E-2</c:v>
                </c:pt>
                <c:pt idx="504">
                  <c:v>1.6500000000000018E-2</c:v>
                </c:pt>
                <c:pt idx="505">
                  <c:v>1.7299999999999996E-2</c:v>
                </c:pt>
                <c:pt idx="506">
                  <c:v>1.7899999999999999E-2</c:v>
                </c:pt>
                <c:pt idx="507">
                  <c:v>1.72E-2</c:v>
                </c:pt>
                <c:pt idx="508">
                  <c:v>1.7299999999999996E-2</c:v>
                </c:pt>
                <c:pt idx="509">
                  <c:v>1.7000000000000001E-2</c:v>
                </c:pt>
                <c:pt idx="510">
                  <c:v>1.6799999999999999E-2</c:v>
                </c:pt>
                <c:pt idx="511">
                  <c:v>1.620000000000002E-2</c:v>
                </c:pt>
                <c:pt idx="512">
                  <c:v>1.6299999999999999E-2</c:v>
                </c:pt>
                <c:pt idx="513">
                  <c:v>1.5800000000000019E-2</c:v>
                </c:pt>
                <c:pt idx="514">
                  <c:v>1.2300000000000005E-2</c:v>
                </c:pt>
                <c:pt idx="515">
                  <c:v>1.1899999999999999E-2</c:v>
                </c:pt>
                <c:pt idx="516">
                  <c:v>1.1699999999999999E-2</c:v>
                </c:pt>
                <c:pt idx="517">
                  <c:v>1.1699999999999999E-2</c:v>
                </c:pt>
                <c:pt idx="518">
                  <c:v>1.1299999999999998E-2</c:v>
                </c:pt>
                <c:pt idx="519">
                  <c:v>1.1299999999999998E-2</c:v>
                </c:pt>
                <c:pt idx="520">
                  <c:v>1.0700000000000001E-2</c:v>
                </c:pt>
                <c:pt idx="521">
                  <c:v>9.2000000000000068E-3</c:v>
                </c:pt>
                <c:pt idx="522">
                  <c:v>9.0000000000000028E-3</c:v>
                </c:pt>
                <c:pt idx="523">
                  <c:v>9.5000000000000067E-3</c:v>
                </c:pt>
                <c:pt idx="524">
                  <c:v>9.4000000000000108E-3</c:v>
                </c:pt>
                <c:pt idx="525">
                  <c:v>9.2000000000000068E-3</c:v>
                </c:pt>
                <c:pt idx="526">
                  <c:v>9.3000000000000149E-3</c:v>
                </c:pt>
                <c:pt idx="527">
                  <c:v>9.0000000000000028E-3</c:v>
                </c:pt>
                <c:pt idx="528">
                  <c:v>8.8000000000000092E-3</c:v>
                </c:pt>
                <c:pt idx="529">
                  <c:v>9.3000000000000149E-3</c:v>
                </c:pt>
                <c:pt idx="530">
                  <c:v>9.4000000000000108E-3</c:v>
                </c:pt>
                <c:pt idx="531">
                  <c:v>9.4000000000000108E-3</c:v>
                </c:pt>
                <c:pt idx="532">
                  <c:v>1.0200000000000001E-2</c:v>
                </c:pt>
                <c:pt idx="533">
                  <c:v>1.2699999999999998E-2</c:v>
                </c:pt>
                <c:pt idx="534">
                  <c:v>1.3300000000000011E-2</c:v>
                </c:pt>
                <c:pt idx="535">
                  <c:v>1.4800000000000001E-2</c:v>
                </c:pt>
                <c:pt idx="536">
                  <c:v>1.6500000000000018E-2</c:v>
                </c:pt>
                <c:pt idx="537">
                  <c:v>1.7600000000000001E-2</c:v>
                </c:pt>
                <c:pt idx="538">
                  <c:v>2.07E-2</c:v>
                </c:pt>
                <c:pt idx="539">
                  <c:v>2.1900000000000006E-2</c:v>
                </c:pt>
                <c:pt idx="540">
                  <c:v>2.3299999999999998E-2</c:v>
                </c:pt>
                <c:pt idx="541">
                  <c:v>2.5399999999999999E-2</c:v>
                </c:pt>
                <c:pt idx="542">
                  <c:v>2.7400000000000022E-2</c:v>
                </c:pt>
                <c:pt idx="543">
                  <c:v>2.7800000000000019E-2</c:v>
                </c:pt>
                <c:pt idx="544">
                  <c:v>2.8399999999999998E-2</c:v>
                </c:pt>
                <c:pt idx="545">
                  <c:v>2.9700000000000001E-2</c:v>
                </c:pt>
                <c:pt idx="546">
                  <c:v>3.2199999999999999E-2</c:v>
                </c:pt>
                <c:pt idx="547">
                  <c:v>3.44E-2</c:v>
                </c:pt>
                <c:pt idx="548">
                  <c:v>3.4200000000000001E-2</c:v>
                </c:pt>
                <c:pt idx="549">
                  <c:v>3.7100000000000001E-2</c:v>
                </c:pt>
                <c:pt idx="550">
                  <c:v>3.8800000000000001E-2</c:v>
                </c:pt>
                <c:pt idx="551">
                  <c:v>3.8900000000000004E-2</c:v>
                </c:pt>
                <c:pt idx="552">
                  <c:v>4.2400000000000014E-2</c:v>
                </c:pt>
                <c:pt idx="553">
                  <c:v>4.4299999999999999E-2</c:v>
                </c:pt>
                <c:pt idx="554">
                  <c:v>4.5100000000000001E-2</c:v>
                </c:pt>
                <c:pt idx="555">
                  <c:v>4.5999999999999999E-2</c:v>
                </c:pt>
                <c:pt idx="556">
                  <c:v>4.7200000000000013E-2</c:v>
                </c:pt>
                <c:pt idx="557">
                  <c:v>4.7900000000000012E-2</c:v>
                </c:pt>
                <c:pt idx="558">
                  <c:v>4.9500000000000023E-2</c:v>
                </c:pt>
                <c:pt idx="559">
                  <c:v>4.9600000000000012E-2</c:v>
                </c:pt>
                <c:pt idx="560">
                  <c:v>4.8100000000000004E-2</c:v>
                </c:pt>
                <c:pt idx="561">
                  <c:v>4.9200000000000021E-2</c:v>
                </c:pt>
                <c:pt idx="562">
                  <c:v>4.9400000000000034E-2</c:v>
                </c:pt>
                <c:pt idx="563">
                  <c:v>4.8500000000000001E-2</c:v>
                </c:pt>
                <c:pt idx="564">
                  <c:v>4.9800000000000046E-2</c:v>
                </c:pt>
                <c:pt idx="565">
                  <c:v>5.0300000000000032E-2</c:v>
                </c:pt>
                <c:pt idx="566">
                  <c:v>4.9400000000000034E-2</c:v>
                </c:pt>
                <c:pt idx="567">
                  <c:v>4.8700000000000014E-2</c:v>
                </c:pt>
                <c:pt idx="568">
                  <c:v>4.7300000000000043E-2</c:v>
                </c:pt>
                <c:pt idx="569">
                  <c:v>4.6100000000000002E-2</c:v>
                </c:pt>
                <c:pt idx="570">
                  <c:v>4.82E-2</c:v>
                </c:pt>
                <c:pt idx="571">
                  <c:v>4.2000000000000023E-2</c:v>
                </c:pt>
                <c:pt idx="572">
                  <c:v>3.8900000000000004E-2</c:v>
                </c:pt>
                <c:pt idx="573">
                  <c:v>3.9000000000000014E-2</c:v>
                </c:pt>
                <c:pt idx="574">
                  <c:v>3.2700000000000014E-2</c:v>
                </c:pt>
                <c:pt idx="575">
                  <c:v>3.0000000000000002E-2</c:v>
                </c:pt>
                <c:pt idx="576">
                  <c:v>2.7500000000000011E-2</c:v>
                </c:pt>
                <c:pt idx="577">
                  <c:v>2.1200000000000021E-2</c:v>
                </c:pt>
                <c:pt idx="578">
                  <c:v>1.2600000000000005E-2</c:v>
                </c:pt>
                <c:pt idx="579">
                  <c:v>1.2900000000000003E-2</c:v>
                </c:pt>
                <c:pt idx="580">
                  <c:v>1.7299999999999996E-2</c:v>
                </c:pt>
                <c:pt idx="581">
                  <c:v>1.8600000000000019E-2</c:v>
                </c:pt>
                <c:pt idx="582">
                  <c:v>1.6299999999999999E-2</c:v>
                </c:pt>
                <c:pt idx="583">
                  <c:v>1.72E-2</c:v>
                </c:pt>
                <c:pt idx="584">
                  <c:v>1.1299999999999998E-2</c:v>
                </c:pt>
                <c:pt idx="585">
                  <c:v>6.7000000000000046E-3</c:v>
                </c:pt>
                <c:pt idx="586">
                  <c:v>1.9000000000000022E-3</c:v>
                </c:pt>
                <c:pt idx="587">
                  <c:v>3.0000000000000035E-4</c:v>
                </c:pt>
                <c:pt idx="588">
                  <c:v>1.2999999999999989E-3</c:v>
                </c:pt>
                <c:pt idx="589">
                  <c:v>3.0000000000000022E-3</c:v>
                </c:pt>
                <c:pt idx="590">
                  <c:v>2.0999999999999999E-3</c:v>
                </c:pt>
                <c:pt idx="591">
                  <c:v>1.6000000000000012E-3</c:v>
                </c:pt>
                <c:pt idx="592">
                  <c:v>1.8000000000000021E-3</c:v>
                </c:pt>
                <c:pt idx="593">
                  <c:v>1.8000000000000021E-3</c:v>
                </c:pt>
                <c:pt idx="594">
                  <c:v>1.8000000000000021E-3</c:v>
                </c:pt>
                <c:pt idx="595">
                  <c:v>1.7000000000000019E-3</c:v>
                </c:pt>
                <c:pt idx="596">
                  <c:v>1.1999999999999999E-3</c:v>
                </c:pt>
                <c:pt idx="597">
                  <c:v>7.0000000000000075E-4</c:v>
                </c:pt>
                <c:pt idx="598">
                  <c:v>5.0000000000000034E-4</c:v>
                </c:pt>
                <c:pt idx="599">
                  <c:v>5.0000000000000034E-4</c:v>
                </c:pt>
                <c:pt idx="600">
                  <c:v>6.0000000000000071E-4</c:v>
                </c:pt>
                <c:pt idx="601">
                  <c:v>1.1000000000000012E-3</c:v>
                </c:pt>
                <c:pt idx="602">
                  <c:v>1.5000000000000011E-3</c:v>
                </c:pt>
                <c:pt idx="603">
                  <c:v>1.6000000000000012E-3</c:v>
                </c:pt>
                <c:pt idx="604">
                  <c:v>1.6000000000000012E-3</c:v>
                </c:pt>
                <c:pt idx="605">
                  <c:v>1.1999999999999999E-3</c:v>
                </c:pt>
                <c:pt idx="606">
                  <c:v>1.6000000000000012E-3</c:v>
                </c:pt>
                <c:pt idx="607">
                  <c:v>1.6000000000000012E-3</c:v>
                </c:pt>
                <c:pt idx="608">
                  <c:v>1.5000000000000011E-3</c:v>
                </c:pt>
                <c:pt idx="609">
                  <c:v>1.2999999999999989E-3</c:v>
                </c:pt>
                <c:pt idx="610">
                  <c:v>1.4000000000000013E-3</c:v>
                </c:pt>
                <c:pt idx="611">
                  <c:v>1.4000000000000013E-3</c:v>
                </c:pt>
                <c:pt idx="612">
                  <c:v>1.5000000000000011E-3</c:v>
                </c:pt>
                <c:pt idx="613">
                  <c:v>1.2999999999999989E-3</c:v>
                </c:pt>
                <c:pt idx="614">
                  <c:v>1.0000000000000011E-3</c:v>
                </c:pt>
                <c:pt idx="615">
                  <c:v>6.0000000000000071E-4</c:v>
                </c:pt>
                <c:pt idx="616">
                  <c:v>4.0000000000000034E-4</c:v>
                </c:pt>
                <c:pt idx="617">
                  <c:v>4.0000000000000034E-4</c:v>
                </c:pt>
                <c:pt idx="618">
                  <c:v>4.0000000000000034E-4</c:v>
                </c:pt>
                <c:pt idx="619">
                  <c:v>2.0000000000000023E-4</c:v>
                </c:pt>
                <c:pt idx="620">
                  <c:v>1.0000000000000011E-4</c:v>
                </c:pt>
                <c:pt idx="621">
                  <c:v>2.0000000000000023E-4</c:v>
                </c:pt>
                <c:pt idx="622">
                  <c:v>1.0000000000000011E-4</c:v>
                </c:pt>
                <c:pt idx="623">
                  <c:v>1.0000000000000011E-4</c:v>
                </c:pt>
                <c:pt idx="624">
                  <c:v>3.0000000000000035E-4</c:v>
                </c:pt>
                <c:pt idx="625">
                  <c:v>9.0000000000000106E-4</c:v>
                </c:pt>
                <c:pt idx="626">
                  <c:v>8.0000000000000091E-4</c:v>
                </c:pt>
                <c:pt idx="627">
                  <c:v>8.0000000000000091E-4</c:v>
                </c:pt>
                <c:pt idx="628">
                  <c:v>9.0000000000000106E-4</c:v>
                </c:pt>
              </c:numCache>
            </c:numRef>
          </c:val>
          <c:smooth val="0"/>
          <c:extLst>
            <c:ext xmlns:c16="http://schemas.microsoft.com/office/drawing/2014/chart" uri="{C3380CC4-5D6E-409C-BE32-E72D297353CC}">
              <c16:uniqueId val="{00000001-7C62-4281-B3A2-84F1DF815D56}"/>
            </c:ext>
          </c:extLst>
        </c:ser>
        <c:dLbls>
          <c:showLegendKey val="0"/>
          <c:showVal val="0"/>
          <c:showCatName val="0"/>
          <c:showSerName val="0"/>
          <c:showPercent val="0"/>
          <c:showBubbleSize val="0"/>
        </c:dLbls>
        <c:smooth val="0"/>
        <c:axId val="194235776"/>
        <c:axId val="197515136"/>
      </c:lineChart>
      <c:dateAx>
        <c:axId val="194235776"/>
        <c:scaling>
          <c:orientation val="minMax"/>
          <c:max val="41395"/>
          <c:min val="21916"/>
        </c:scaling>
        <c:delete val="0"/>
        <c:axPos val="b"/>
        <c:numFmt formatCode="yyyy" sourceLinked="0"/>
        <c:majorTickMark val="out"/>
        <c:minorTickMark val="none"/>
        <c:tickLblPos val="nextTo"/>
        <c:crossAx val="197515136"/>
        <c:crossesAt val="-1000"/>
        <c:auto val="1"/>
        <c:lblOffset val="100"/>
        <c:baseTimeUnit val="months"/>
        <c:majorUnit val="5"/>
        <c:majorTimeUnit val="years"/>
        <c:minorUnit val="1"/>
        <c:minorTimeUnit val="years"/>
      </c:dateAx>
      <c:valAx>
        <c:axId val="197515136"/>
        <c:scaling>
          <c:orientation val="minMax"/>
          <c:max val="0.18000000000000016"/>
          <c:min val="-2.0000000000000011E-2"/>
        </c:scaling>
        <c:delete val="0"/>
        <c:axPos val="l"/>
        <c:majorGridlines>
          <c:spPr>
            <a:ln>
              <a:solidFill>
                <a:srgbClr val="DDDDDD"/>
              </a:solidFill>
            </a:ln>
          </c:spPr>
        </c:majorGridlines>
        <c:numFmt formatCode="0%" sourceLinked="0"/>
        <c:majorTickMark val="out"/>
        <c:minorTickMark val="none"/>
        <c:tickLblPos val="nextTo"/>
        <c:crossAx val="194235776"/>
        <c:crosses val="autoZero"/>
        <c:crossBetween val="between"/>
        <c:majorUnit val="4.0000000000000022E-2"/>
        <c:minorUnit val="1.0000000000000005E-2"/>
      </c:valAx>
      <c:spPr>
        <a:solidFill>
          <a:schemeClr val="bg1"/>
        </a:solidFill>
        <a:ln>
          <a:solidFill>
            <a:schemeClr val="tx1"/>
          </a:solidFill>
        </a:ln>
      </c:spPr>
    </c:plotArea>
    <c:plotVisOnly val="1"/>
    <c:dispBlanksAs val="gap"/>
    <c:showDLblsOverMax val="0"/>
  </c:chart>
  <c:txPr>
    <a:bodyPr/>
    <a:lstStyle/>
    <a:p>
      <a:pPr>
        <a:defRPr>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Inflacija i devizni kurs</a:t>
            </a:r>
          </a:p>
        </c:rich>
      </c:tx>
      <c:layout>
        <c:manualLayout>
          <c:xMode val="edge"/>
          <c:yMode val="edge"/>
          <c:x val="0.34461910519951638"/>
          <c:y val="3.7914691943127965E-2"/>
        </c:manualLayout>
      </c:layout>
      <c:overlay val="0"/>
      <c:spPr>
        <a:noFill/>
        <a:ln w="25400">
          <a:noFill/>
        </a:ln>
      </c:spPr>
    </c:title>
    <c:autoTitleDeleted val="0"/>
    <c:plotArea>
      <c:layout>
        <c:manualLayout>
          <c:layoutTarget val="inner"/>
          <c:xMode val="edge"/>
          <c:yMode val="edge"/>
          <c:x val="0.10399032648125774"/>
          <c:y val="0.17061611374407584"/>
          <c:w val="0.6457073760580424"/>
          <c:h val="0.72736539223625496"/>
        </c:manualLayout>
      </c:layout>
      <c:scatterChart>
        <c:scatterStyle val="lineMarker"/>
        <c:varyColors val="0"/>
        <c:ser>
          <c:idx val="0"/>
          <c:order val="0"/>
          <c:tx>
            <c:strRef>
              <c:f>Sheet1!$K$25</c:f>
              <c:strCache>
                <c:ptCount val="1"/>
                <c:pt idx="0">
                  <c:v>inflacija</c:v>
                </c:pt>
              </c:strCache>
            </c:strRef>
          </c:tx>
          <c:spPr>
            <a:ln w="38100">
              <a:solidFill>
                <a:srgbClr val="000080"/>
              </a:solidFill>
              <a:prstDash val="solid"/>
            </a:ln>
          </c:spPr>
          <c:marker>
            <c:symbol val="diamond"/>
            <c:size val="9"/>
            <c:spPr>
              <a:solidFill>
                <a:srgbClr val="000080"/>
              </a:solidFill>
              <a:ln>
                <a:solidFill>
                  <a:srgbClr val="333399"/>
                </a:solidFill>
                <a:prstDash val="solid"/>
              </a:ln>
            </c:spPr>
          </c:marker>
          <c:dLbls>
            <c:spPr>
              <a:noFill/>
              <a:ln>
                <a:noFill/>
              </a:ln>
              <a:effectLst/>
            </c:spPr>
            <c:txPr>
              <a:bodyPr/>
              <a:lstStyle/>
              <a:p>
                <a:pPr>
                  <a:defRPr sz="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Sheet1!$J$26:$J$44</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xVal>
          <c:yVal>
            <c:numRef>
              <c:f>Sheet1!$K$26:$K$44</c:f>
              <c:numCache>
                <c:formatCode>General</c:formatCode>
                <c:ptCount val="19"/>
                <c:pt idx="0">
                  <c:v>41</c:v>
                </c:pt>
                <c:pt idx="1">
                  <c:v>58</c:v>
                </c:pt>
                <c:pt idx="2">
                  <c:v>112</c:v>
                </c:pt>
                <c:pt idx="3">
                  <c:v>41</c:v>
                </c:pt>
                <c:pt idx="4">
                  <c:v>15</c:v>
                </c:pt>
                <c:pt idx="5">
                  <c:v>8</c:v>
                </c:pt>
                <c:pt idx="6">
                  <c:v>13.7</c:v>
                </c:pt>
                <c:pt idx="7">
                  <c:v>17</c:v>
                </c:pt>
                <c:pt idx="8">
                  <c:v>6.6</c:v>
                </c:pt>
                <c:pt idx="9">
                  <c:v>10.1</c:v>
                </c:pt>
                <c:pt idx="10" formatCode="0.0">
                  <c:v>8.5840707964601677</c:v>
                </c:pt>
                <c:pt idx="11" formatCode="0.0">
                  <c:v>6.6014669926650384</c:v>
                </c:pt>
                <c:pt idx="12" formatCode="0.0">
                  <c:v>10.244648318042792</c:v>
                </c:pt>
                <c:pt idx="13" formatCode="0.0">
                  <c:v>7.0041608876560559</c:v>
                </c:pt>
                <c:pt idx="14" formatCode="0.0">
                  <c:v>12.184057031756311</c:v>
                </c:pt>
                <c:pt idx="15" formatCode="0.0">
                  <c:v>2.1952628538417116</c:v>
                </c:pt>
                <c:pt idx="16" formatCode="0.0">
                  <c:v>1.7524024872809463</c:v>
                </c:pt>
                <c:pt idx="17" formatCode="0.0">
                  <c:v>1.5555555555555571</c:v>
                </c:pt>
                <c:pt idx="18" formatCode="0.0">
                  <c:v>1.5555555555555571</c:v>
                </c:pt>
              </c:numCache>
            </c:numRef>
          </c:yVal>
          <c:smooth val="0"/>
          <c:extLst>
            <c:ext xmlns:c16="http://schemas.microsoft.com/office/drawing/2014/chart" uri="{C3380CC4-5D6E-409C-BE32-E72D297353CC}">
              <c16:uniqueId val="{00000000-D791-4EBC-89BE-95E65C046ADA}"/>
            </c:ext>
          </c:extLst>
        </c:ser>
        <c:ser>
          <c:idx val="1"/>
          <c:order val="1"/>
          <c:tx>
            <c:strRef>
              <c:f>Sheet1!$L$25</c:f>
              <c:strCache>
                <c:ptCount val="1"/>
                <c:pt idx="0">
                  <c:v>dinar/evro</c:v>
                </c:pt>
              </c:strCache>
            </c:strRef>
          </c:tx>
          <c:spPr>
            <a:ln w="38100">
              <a:solidFill>
                <a:srgbClr val="FF0000"/>
              </a:solidFill>
              <a:prstDash val="solid"/>
            </a:ln>
          </c:spPr>
          <c:marker>
            <c:symbol val="none"/>
          </c:marker>
          <c:dLbls>
            <c:spPr>
              <a:noFill/>
              <a:ln w="25400">
                <a:noFill/>
              </a:ln>
            </c:spPr>
            <c:txPr>
              <a:bodyPr/>
              <a:lstStyle/>
              <a:p>
                <a:pPr>
                  <a:defRPr sz="800" b="0"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Sheet1!$J$26:$J$44</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xVal>
          <c:yVal>
            <c:numRef>
              <c:f>Sheet1!$L$26:$L$44</c:f>
              <c:numCache>
                <c:formatCode>General</c:formatCode>
                <c:ptCount val="19"/>
                <c:pt idx="2">
                  <c:v>60</c:v>
                </c:pt>
                <c:pt idx="3">
                  <c:v>60</c:v>
                </c:pt>
                <c:pt idx="4" formatCode="#,##0">
                  <c:v>60.694000000000003</c:v>
                </c:pt>
                <c:pt idx="5" formatCode="#,##0">
                  <c:v>65.117000000000004</c:v>
                </c:pt>
                <c:pt idx="6" formatCode="#,##0">
                  <c:v>72.693700000000007</c:v>
                </c:pt>
                <c:pt idx="7" formatCode="#,##0">
                  <c:v>82.990399999999994</c:v>
                </c:pt>
                <c:pt idx="8" formatCode="#,##0">
                  <c:v>84.110100000000003</c:v>
                </c:pt>
                <c:pt idx="9" formatCode="#,##0">
                  <c:v>79.963999999999999</c:v>
                </c:pt>
                <c:pt idx="10" formatCode="#,##0">
                  <c:v>81.4405</c:v>
                </c:pt>
                <c:pt idx="11" formatCode="#,##0">
                  <c:v>93.951700000000002</c:v>
                </c:pt>
                <c:pt idx="12" formatCode="#,##0">
                  <c:v>103.0431</c:v>
                </c:pt>
                <c:pt idx="13" formatCode="#,##0">
                  <c:v>101.9502</c:v>
                </c:pt>
                <c:pt idx="14" formatCode="#,##0">
                  <c:v>113.1277</c:v>
                </c:pt>
                <c:pt idx="15" formatCode="#,##0">
                  <c:v>113.1369</c:v>
                </c:pt>
                <c:pt idx="16" formatCode="#,##0">
                  <c:v>117.306</c:v>
                </c:pt>
                <c:pt idx="17" formatCode="#,##0">
                  <c:v>120.7328</c:v>
                </c:pt>
                <c:pt idx="18" formatCode="#,##0">
                  <c:v>123</c:v>
                </c:pt>
              </c:numCache>
            </c:numRef>
          </c:yVal>
          <c:smooth val="0"/>
          <c:extLst>
            <c:ext xmlns:c16="http://schemas.microsoft.com/office/drawing/2014/chart" uri="{C3380CC4-5D6E-409C-BE32-E72D297353CC}">
              <c16:uniqueId val="{00000001-D791-4EBC-89BE-95E65C046ADA}"/>
            </c:ext>
          </c:extLst>
        </c:ser>
        <c:dLbls>
          <c:showLegendKey val="0"/>
          <c:showVal val="0"/>
          <c:showCatName val="0"/>
          <c:showSerName val="0"/>
          <c:showPercent val="0"/>
          <c:showBubbleSize val="0"/>
        </c:dLbls>
        <c:axId val="306653056"/>
        <c:axId val="306679168"/>
      </c:scatterChart>
      <c:valAx>
        <c:axId val="306653056"/>
        <c:scaling>
          <c:orientation val="minMax"/>
          <c:min val="1998"/>
        </c:scaling>
        <c:delete val="0"/>
        <c:axPos val="b"/>
        <c:numFmt formatCode="General" sourceLinked="1"/>
        <c:majorTickMark val="out"/>
        <c:minorTickMark val="none"/>
        <c:tickLblPos val="nextTo"/>
        <c:spPr>
          <a:ln w="3175">
            <a:solidFill>
              <a:srgbClr val="000000"/>
            </a:solidFill>
            <a:prstDash val="solid"/>
          </a:ln>
        </c:spPr>
        <c:txPr>
          <a:bodyPr rot="3300000" vert="horz"/>
          <a:lstStyle/>
          <a:p>
            <a:pPr>
              <a:defRPr sz="800" b="0" i="0" u="none" strike="noStrike" baseline="0">
                <a:solidFill>
                  <a:srgbClr val="000000"/>
                </a:solidFill>
                <a:latin typeface="Arial"/>
                <a:ea typeface="Arial"/>
                <a:cs typeface="Arial"/>
              </a:defRPr>
            </a:pPr>
            <a:endParaRPr lang="en-US"/>
          </a:p>
        </c:txPr>
        <c:crossAx val="306679168"/>
        <c:crosses val="autoZero"/>
        <c:crossBetween val="midCat"/>
        <c:majorUnit val="1"/>
      </c:valAx>
      <c:valAx>
        <c:axId val="306679168"/>
        <c:scaling>
          <c:orientation val="minMax"/>
          <c:max val="130"/>
        </c:scaling>
        <c:delete val="0"/>
        <c:axPos val="l"/>
        <c:majorGridlines>
          <c:spPr>
            <a:ln w="3175">
              <a:solidFill>
                <a:srgbClr val="C0C0C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06653056"/>
        <c:crosses val="autoZero"/>
        <c:crossBetween val="midCat"/>
        <c:majorUnit val="10"/>
      </c:valAx>
      <c:spPr>
        <a:noFill/>
        <a:ln w="25400">
          <a:noFill/>
        </a:ln>
      </c:spPr>
    </c:plotArea>
    <c:legend>
      <c:legendPos val="r"/>
      <c:layout>
        <c:manualLayout>
          <c:xMode val="edge"/>
          <c:yMode val="edge"/>
          <c:x val="0.78960096735187513"/>
          <c:y val="0.41943127962085364"/>
          <c:w val="0.19467956469165623"/>
          <c:h val="0.15402843601895741"/>
        </c:manualLayout>
      </c:layout>
      <c:overlay val="0"/>
      <c:spPr>
        <a:solidFill>
          <a:srgbClr val="FFFFFF"/>
        </a:solidFill>
        <a:ln w="3175">
          <a:solidFill>
            <a:srgbClr val="000000"/>
          </a:solidFill>
          <a:prstDash val="solid"/>
        </a:ln>
      </c:spPr>
      <c:txPr>
        <a:bodyPr/>
        <a:lstStyle/>
        <a:p>
          <a:pPr>
            <a:defRPr sz="101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50" b="1" i="0" u="none" strike="noStrike" baseline="0">
                <a:solidFill>
                  <a:srgbClr val="000000"/>
                </a:solidFill>
                <a:latin typeface="Times New Roman"/>
                <a:ea typeface="Times New Roman"/>
                <a:cs typeface="Times New Roman"/>
              </a:defRPr>
            </a:pPr>
            <a:r>
              <a:rPr lang="en-US"/>
              <a:t>Real</a:t>
            </a:r>
            <a:r>
              <a:rPr lang="sr-Latn-RS"/>
              <a:t>ni</a:t>
            </a:r>
            <a:r>
              <a:rPr lang="sr-Latn-RS" baseline="0"/>
              <a:t> i nominalni devizni kurs, </a:t>
            </a:r>
            <a:r>
              <a:rPr lang="en-US"/>
              <a:t>
2000-20</a:t>
            </a:r>
            <a:r>
              <a:rPr lang="sr-Latn-RS"/>
              <a:t>16.</a:t>
            </a:r>
            <a:endParaRPr lang="en-US"/>
          </a:p>
        </c:rich>
      </c:tx>
      <c:layout>
        <c:manualLayout>
          <c:xMode val="edge"/>
          <c:yMode val="edge"/>
          <c:x val="0.21153846153846184"/>
          <c:y val="3.8983147634271492E-2"/>
        </c:manualLayout>
      </c:layout>
      <c:overlay val="0"/>
      <c:spPr>
        <a:noFill/>
        <a:ln w="25400">
          <a:noFill/>
        </a:ln>
      </c:spPr>
    </c:title>
    <c:autoTitleDeleted val="0"/>
    <c:plotArea>
      <c:layout>
        <c:manualLayout>
          <c:layoutTarget val="inner"/>
          <c:xMode val="edge"/>
          <c:yMode val="edge"/>
          <c:x val="8.1043956043956034E-2"/>
          <c:y val="0.25423789607346464"/>
          <c:w val="0.85576923076923073"/>
          <c:h val="0.55762850311631795"/>
        </c:manualLayout>
      </c:layout>
      <c:scatterChart>
        <c:scatterStyle val="lineMarker"/>
        <c:varyColors val="0"/>
        <c:ser>
          <c:idx val="3"/>
          <c:order val="0"/>
          <c:tx>
            <c:strRef>
              <c:f>Sheet1!$Q$57</c:f>
              <c:strCache>
                <c:ptCount val="1"/>
              </c:strCache>
            </c:strRef>
          </c:tx>
          <c:spPr>
            <a:ln w="12700">
              <a:solidFill>
                <a:srgbClr val="00FFFF"/>
              </a:solidFill>
              <a:prstDash val="solid"/>
            </a:ln>
          </c:spPr>
          <c:marker>
            <c:symbol val="none"/>
          </c:marker>
          <c:xVal>
            <c:numRef>
              <c:f>Sheet1!$M$55:$M$111</c:f>
              <c:numCache>
                <c:formatCode>mmm\-yy</c:formatCode>
                <c:ptCount val="57"/>
                <c:pt idx="0">
                  <c:v>280</c:v>
                </c:pt>
                <c:pt idx="1">
                  <c:v>310</c:v>
                </c:pt>
                <c:pt idx="2">
                  <c:v>340</c:v>
                </c:pt>
                <c:pt idx="3">
                  <c:v>370</c:v>
                </c:pt>
                <c:pt idx="4">
                  <c:v>400</c:v>
                </c:pt>
                <c:pt idx="5">
                  <c:v>430</c:v>
                </c:pt>
                <c:pt idx="6">
                  <c:v>460</c:v>
                </c:pt>
                <c:pt idx="7">
                  <c:v>490</c:v>
                </c:pt>
                <c:pt idx="8">
                  <c:v>520</c:v>
                </c:pt>
                <c:pt idx="9">
                  <c:v>550</c:v>
                </c:pt>
                <c:pt idx="10">
                  <c:v>580</c:v>
                </c:pt>
                <c:pt idx="11">
                  <c:v>610</c:v>
                </c:pt>
                <c:pt idx="12">
                  <c:v>640</c:v>
                </c:pt>
                <c:pt idx="13">
                  <c:v>671</c:v>
                </c:pt>
                <c:pt idx="14">
                  <c:v>701</c:v>
                </c:pt>
                <c:pt idx="15">
                  <c:v>732</c:v>
                </c:pt>
                <c:pt idx="16">
                  <c:v>763</c:v>
                </c:pt>
                <c:pt idx="17">
                  <c:v>794</c:v>
                </c:pt>
                <c:pt idx="18">
                  <c:v>825</c:v>
                </c:pt>
                <c:pt idx="19">
                  <c:v>856</c:v>
                </c:pt>
                <c:pt idx="20">
                  <c:v>887</c:v>
                </c:pt>
                <c:pt idx="21">
                  <c:v>918</c:v>
                </c:pt>
                <c:pt idx="22">
                  <c:v>949</c:v>
                </c:pt>
                <c:pt idx="23">
                  <c:v>980</c:v>
                </c:pt>
                <c:pt idx="24">
                  <c:v>1011</c:v>
                </c:pt>
                <c:pt idx="25">
                  <c:v>1042</c:v>
                </c:pt>
                <c:pt idx="26">
                  <c:v>1073</c:v>
                </c:pt>
                <c:pt idx="27">
                  <c:v>1104</c:v>
                </c:pt>
                <c:pt idx="28">
                  <c:v>1135</c:v>
                </c:pt>
                <c:pt idx="29">
                  <c:v>1166</c:v>
                </c:pt>
                <c:pt idx="30">
                  <c:v>1197</c:v>
                </c:pt>
                <c:pt idx="31">
                  <c:v>1228</c:v>
                </c:pt>
                <c:pt idx="32">
                  <c:v>1259</c:v>
                </c:pt>
                <c:pt idx="33">
                  <c:v>1290</c:v>
                </c:pt>
                <c:pt idx="34">
                  <c:v>1321</c:v>
                </c:pt>
                <c:pt idx="35">
                  <c:v>1352</c:v>
                </c:pt>
                <c:pt idx="36">
                  <c:v>1383</c:v>
                </c:pt>
                <c:pt idx="37">
                  <c:v>1414</c:v>
                </c:pt>
                <c:pt idx="38">
                  <c:v>1445</c:v>
                </c:pt>
                <c:pt idx="39">
                  <c:v>1476</c:v>
                </c:pt>
                <c:pt idx="40">
                  <c:v>1507</c:v>
                </c:pt>
                <c:pt idx="41">
                  <c:v>1538</c:v>
                </c:pt>
                <c:pt idx="42">
                  <c:v>1569</c:v>
                </c:pt>
                <c:pt idx="43">
                  <c:v>1600</c:v>
                </c:pt>
                <c:pt idx="44">
                  <c:v>1631</c:v>
                </c:pt>
                <c:pt idx="45">
                  <c:v>1662</c:v>
                </c:pt>
                <c:pt idx="46">
                  <c:v>1693</c:v>
                </c:pt>
                <c:pt idx="47">
                  <c:v>1724</c:v>
                </c:pt>
                <c:pt idx="48">
                  <c:v>1755</c:v>
                </c:pt>
                <c:pt idx="49">
                  <c:v>1786</c:v>
                </c:pt>
                <c:pt idx="50">
                  <c:v>1817</c:v>
                </c:pt>
                <c:pt idx="51">
                  <c:v>1848</c:v>
                </c:pt>
                <c:pt idx="52">
                  <c:v>1879</c:v>
                </c:pt>
                <c:pt idx="53">
                  <c:v>1910</c:v>
                </c:pt>
                <c:pt idx="54">
                  <c:v>1941</c:v>
                </c:pt>
                <c:pt idx="55">
                  <c:v>1972</c:v>
                </c:pt>
                <c:pt idx="56">
                  <c:v>2003</c:v>
                </c:pt>
              </c:numCache>
            </c:numRef>
          </c:xVal>
          <c:yVal>
            <c:numRef>
              <c:f>Sheet1!$Q$58:$Q$99</c:f>
              <c:numCache>
                <c:formatCode>0.0000</c:formatCode>
                <c:ptCount val="42"/>
                <c:pt idx="0">
                  <c:v>1.7241379310344827E-2</c:v>
                </c:pt>
                <c:pt idx="1">
                  <c:v>1.7241379310344827E-2</c:v>
                </c:pt>
                <c:pt idx="2">
                  <c:v>1.7241379310344827E-2</c:v>
                </c:pt>
                <c:pt idx="3">
                  <c:v>1.706484641638226E-2</c:v>
                </c:pt>
                <c:pt idx="4">
                  <c:v>1.6977928692699491E-2</c:v>
                </c:pt>
                <c:pt idx="5">
                  <c:v>1.6891891891891889E-2</c:v>
                </c:pt>
                <c:pt idx="6">
                  <c:v>1.6863406408094441E-2</c:v>
                </c:pt>
                <c:pt idx="7">
                  <c:v>1.6778523489932893E-2</c:v>
                </c:pt>
                <c:pt idx="8">
                  <c:v>1.6863406408094441E-2</c:v>
                </c:pt>
                <c:pt idx="9">
                  <c:v>1.6778523489932893E-2</c:v>
                </c:pt>
                <c:pt idx="10">
                  <c:v>1.6778523489932893E-2</c:v>
                </c:pt>
                <c:pt idx="11">
                  <c:v>1.6750418760469017E-2</c:v>
                </c:pt>
                <c:pt idx="12">
                  <c:v>1.6694490818030056E-2</c:v>
                </c:pt>
                <c:pt idx="13">
                  <c:v>1.6641704110500925E-2</c:v>
                </c:pt>
                <c:pt idx="14">
                  <c:v>1.6750418760469017E-2</c:v>
                </c:pt>
                <c:pt idx="15">
                  <c:v>1.6611295681063128E-2</c:v>
                </c:pt>
                <c:pt idx="16">
                  <c:v>1.6638935108153077E-2</c:v>
                </c:pt>
                <c:pt idx="17">
                  <c:v>1.6611295681063128E-2</c:v>
                </c:pt>
                <c:pt idx="18">
                  <c:v>1.6556291390728482E-2</c:v>
                </c:pt>
                <c:pt idx="19">
                  <c:v>1.6528925619834718E-2</c:v>
                </c:pt>
                <c:pt idx="20">
                  <c:v>1.6556291390728482E-2</c:v>
                </c:pt>
                <c:pt idx="21">
                  <c:v>1.6447368421052631E-2</c:v>
                </c:pt>
                <c:pt idx="22">
                  <c:v>1.6409583196586815E-2</c:v>
                </c:pt>
                <c:pt idx="23">
                  <c:v>1.6412330255474335E-2</c:v>
                </c:pt>
                <c:pt idx="24">
                  <c:v>1.6366478179392976E-2</c:v>
                </c:pt>
                <c:pt idx="25">
                  <c:v>1.6234794085989209E-2</c:v>
                </c:pt>
                <c:pt idx="26">
                  <c:v>1.6256144822742995E-2</c:v>
                </c:pt>
                <c:pt idx="27">
                  <c:v>1.6022097677116286E-2</c:v>
                </c:pt>
                <c:pt idx="28">
                  <c:v>1.5799835049722086E-2</c:v>
                </c:pt>
                <c:pt idx="29">
                  <c:v>1.5532074510467845E-2</c:v>
                </c:pt>
                <c:pt idx="30">
                  <c:v>1.5628321018216377E-2</c:v>
                </c:pt>
                <c:pt idx="31">
                  <c:v>1.5222600080984236E-2</c:v>
                </c:pt>
                <c:pt idx="32">
                  <c:v>1.555986736769056E-2</c:v>
                </c:pt>
                <c:pt idx="33">
                  <c:v>1.5377092437853479E-2</c:v>
                </c:pt>
                <c:pt idx="34">
                  <c:v>1.5316023163953437E-2</c:v>
                </c:pt>
                <c:pt idx="35">
                  <c:v>1.5161714850596459E-2</c:v>
                </c:pt>
                <c:pt idx="36">
                  <c:v>1.4975597264257897E-2</c:v>
                </c:pt>
                <c:pt idx="37">
                  <c:v>1.4773405506343699E-2</c:v>
                </c:pt>
                <c:pt idx="38">
                  <c:v>1.4638523617062086E-2</c:v>
                </c:pt>
                <c:pt idx="39">
                  <c:v>1.4517327882560624E-2</c:v>
                </c:pt>
                <c:pt idx="40">
                  <c:v>1.438494989002706E-2</c:v>
                </c:pt>
                <c:pt idx="41">
                  <c:v>1.4326647564469911E-2</c:v>
                </c:pt>
              </c:numCache>
            </c:numRef>
          </c:yVal>
          <c:smooth val="0"/>
          <c:extLst>
            <c:ext xmlns:c16="http://schemas.microsoft.com/office/drawing/2014/chart" uri="{C3380CC4-5D6E-409C-BE32-E72D297353CC}">
              <c16:uniqueId val="{00000000-99B8-4649-8EA5-797DFB297113}"/>
            </c:ext>
          </c:extLst>
        </c:ser>
        <c:ser>
          <c:idx val="4"/>
          <c:order val="1"/>
          <c:tx>
            <c:strRef>
              <c:f>Sheet1!$O$57</c:f>
              <c:strCache>
                <c:ptCount val="1"/>
                <c:pt idx="0">
                  <c:v>NOMINALNI KURS</c:v>
                </c:pt>
              </c:strCache>
            </c:strRef>
          </c:tx>
          <c:spPr>
            <a:ln w="38100">
              <a:solidFill>
                <a:srgbClr val="800080"/>
              </a:solidFill>
              <a:prstDash val="solid"/>
            </a:ln>
          </c:spPr>
          <c:marker>
            <c:symbol val="none"/>
          </c:marker>
          <c:xVal>
            <c:numRef>
              <c:f>Sheet1!$M$55:$M$238</c:f>
              <c:numCache>
                <c:formatCode>mmm\-yy</c:formatCode>
                <c:ptCount val="184"/>
                <c:pt idx="0">
                  <c:v>280</c:v>
                </c:pt>
                <c:pt idx="1">
                  <c:v>310</c:v>
                </c:pt>
                <c:pt idx="2">
                  <c:v>340</c:v>
                </c:pt>
                <c:pt idx="3">
                  <c:v>370</c:v>
                </c:pt>
                <c:pt idx="4">
                  <c:v>400</c:v>
                </c:pt>
                <c:pt idx="5">
                  <c:v>430</c:v>
                </c:pt>
                <c:pt idx="6">
                  <c:v>460</c:v>
                </c:pt>
                <c:pt idx="7">
                  <c:v>490</c:v>
                </c:pt>
                <c:pt idx="8">
                  <c:v>520</c:v>
                </c:pt>
                <c:pt idx="9">
                  <c:v>550</c:v>
                </c:pt>
                <c:pt idx="10">
                  <c:v>580</c:v>
                </c:pt>
                <c:pt idx="11">
                  <c:v>610</c:v>
                </c:pt>
                <c:pt idx="12">
                  <c:v>640</c:v>
                </c:pt>
                <c:pt idx="13">
                  <c:v>671</c:v>
                </c:pt>
                <c:pt idx="14">
                  <c:v>701</c:v>
                </c:pt>
                <c:pt idx="15">
                  <c:v>732</c:v>
                </c:pt>
                <c:pt idx="16">
                  <c:v>763</c:v>
                </c:pt>
                <c:pt idx="17">
                  <c:v>794</c:v>
                </c:pt>
                <c:pt idx="18">
                  <c:v>825</c:v>
                </c:pt>
                <c:pt idx="19">
                  <c:v>856</c:v>
                </c:pt>
                <c:pt idx="20">
                  <c:v>887</c:v>
                </c:pt>
                <c:pt idx="21">
                  <c:v>918</c:v>
                </c:pt>
                <c:pt idx="22">
                  <c:v>949</c:v>
                </c:pt>
                <c:pt idx="23">
                  <c:v>980</c:v>
                </c:pt>
                <c:pt idx="24">
                  <c:v>1011</c:v>
                </c:pt>
                <c:pt idx="25">
                  <c:v>1042</c:v>
                </c:pt>
                <c:pt idx="26">
                  <c:v>1073</c:v>
                </c:pt>
                <c:pt idx="27">
                  <c:v>1104</c:v>
                </c:pt>
                <c:pt idx="28">
                  <c:v>1135</c:v>
                </c:pt>
                <c:pt idx="29">
                  <c:v>1166</c:v>
                </c:pt>
                <c:pt idx="30">
                  <c:v>1197</c:v>
                </c:pt>
                <c:pt idx="31">
                  <c:v>1228</c:v>
                </c:pt>
                <c:pt idx="32">
                  <c:v>1259</c:v>
                </c:pt>
                <c:pt idx="33">
                  <c:v>1290</c:v>
                </c:pt>
                <c:pt idx="34">
                  <c:v>1321</c:v>
                </c:pt>
                <c:pt idx="35">
                  <c:v>1352</c:v>
                </c:pt>
                <c:pt idx="36">
                  <c:v>1383</c:v>
                </c:pt>
                <c:pt idx="37">
                  <c:v>1414</c:v>
                </c:pt>
                <c:pt idx="38">
                  <c:v>1445</c:v>
                </c:pt>
                <c:pt idx="39">
                  <c:v>1476</c:v>
                </c:pt>
                <c:pt idx="40">
                  <c:v>1507</c:v>
                </c:pt>
                <c:pt idx="41">
                  <c:v>1538</c:v>
                </c:pt>
                <c:pt idx="42">
                  <c:v>1569</c:v>
                </c:pt>
                <c:pt idx="43">
                  <c:v>1600</c:v>
                </c:pt>
                <c:pt idx="44">
                  <c:v>1631</c:v>
                </c:pt>
                <c:pt idx="45">
                  <c:v>1662</c:v>
                </c:pt>
                <c:pt idx="46">
                  <c:v>1693</c:v>
                </c:pt>
                <c:pt idx="47">
                  <c:v>1724</c:v>
                </c:pt>
                <c:pt idx="48">
                  <c:v>1755</c:v>
                </c:pt>
                <c:pt idx="49">
                  <c:v>1786</c:v>
                </c:pt>
                <c:pt idx="50">
                  <c:v>1817</c:v>
                </c:pt>
                <c:pt idx="51">
                  <c:v>1848</c:v>
                </c:pt>
                <c:pt idx="52">
                  <c:v>1879</c:v>
                </c:pt>
                <c:pt idx="53">
                  <c:v>1910</c:v>
                </c:pt>
                <c:pt idx="54">
                  <c:v>1941</c:v>
                </c:pt>
                <c:pt idx="55">
                  <c:v>1972</c:v>
                </c:pt>
                <c:pt idx="56">
                  <c:v>2003</c:v>
                </c:pt>
                <c:pt idx="57">
                  <c:v>2034</c:v>
                </c:pt>
                <c:pt idx="58">
                  <c:v>2065</c:v>
                </c:pt>
                <c:pt idx="59">
                  <c:v>2096</c:v>
                </c:pt>
                <c:pt idx="60">
                  <c:v>2127</c:v>
                </c:pt>
                <c:pt idx="61">
                  <c:v>2158</c:v>
                </c:pt>
                <c:pt idx="62">
                  <c:v>2189</c:v>
                </c:pt>
                <c:pt idx="63">
                  <c:v>2220</c:v>
                </c:pt>
                <c:pt idx="64">
                  <c:v>2251</c:v>
                </c:pt>
                <c:pt idx="65">
                  <c:v>2282</c:v>
                </c:pt>
                <c:pt idx="66">
                  <c:v>2313</c:v>
                </c:pt>
                <c:pt idx="67">
                  <c:v>2344</c:v>
                </c:pt>
                <c:pt idx="68">
                  <c:v>2375</c:v>
                </c:pt>
                <c:pt idx="69">
                  <c:v>2406</c:v>
                </c:pt>
                <c:pt idx="70">
                  <c:v>2437</c:v>
                </c:pt>
                <c:pt idx="71">
                  <c:v>2468</c:v>
                </c:pt>
                <c:pt idx="72">
                  <c:v>2499</c:v>
                </c:pt>
                <c:pt idx="73">
                  <c:v>2530</c:v>
                </c:pt>
                <c:pt idx="74">
                  <c:v>2561</c:v>
                </c:pt>
                <c:pt idx="75">
                  <c:v>2592</c:v>
                </c:pt>
                <c:pt idx="76">
                  <c:v>2623</c:v>
                </c:pt>
                <c:pt idx="77">
                  <c:v>2654</c:v>
                </c:pt>
                <c:pt idx="78">
                  <c:v>2685</c:v>
                </c:pt>
                <c:pt idx="79">
                  <c:v>2716</c:v>
                </c:pt>
                <c:pt idx="80">
                  <c:v>2747</c:v>
                </c:pt>
                <c:pt idx="81">
                  <c:v>2778</c:v>
                </c:pt>
                <c:pt idx="82">
                  <c:v>2809</c:v>
                </c:pt>
                <c:pt idx="83">
                  <c:v>2840</c:v>
                </c:pt>
                <c:pt idx="84">
                  <c:v>2871</c:v>
                </c:pt>
                <c:pt idx="85">
                  <c:v>2902</c:v>
                </c:pt>
                <c:pt idx="86">
                  <c:v>2933</c:v>
                </c:pt>
                <c:pt idx="87">
                  <c:v>2964</c:v>
                </c:pt>
                <c:pt idx="88">
                  <c:v>2995</c:v>
                </c:pt>
                <c:pt idx="89">
                  <c:v>3026</c:v>
                </c:pt>
                <c:pt idx="90">
                  <c:v>3057</c:v>
                </c:pt>
                <c:pt idx="91">
                  <c:v>3088</c:v>
                </c:pt>
                <c:pt idx="92">
                  <c:v>3119</c:v>
                </c:pt>
                <c:pt idx="93">
                  <c:v>3150</c:v>
                </c:pt>
                <c:pt idx="94">
                  <c:v>3181</c:v>
                </c:pt>
                <c:pt idx="95">
                  <c:v>3212</c:v>
                </c:pt>
                <c:pt idx="96">
                  <c:v>3243</c:v>
                </c:pt>
                <c:pt idx="97">
                  <c:v>3274</c:v>
                </c:pt>
                <c:pt idx="98">
                  <c:v>3305</c:v>
                </c:pt>
                <c:pt idx="99">
                  <c:v>3336</c:v>
                </c:pt>
                <c:pt idx="100">
                  <c:v>3367</c:v>
                </c:pt>
                <c:pt idx="101">
                  <c:v>3398</c:v>
                </c:pt>
                <c:pt idx="102">
                  <c:v>3429</c:v>
                </c:pt>
                <c:pt idx="103">
                  <c:v>3460</c:v>
                </c:pt>
                <c:pt idx="104">
                  <c:v>3491</c:v>
                </c:pt>
                <c:pt idx="105">
                  <c:v>3522</c:v>
                </c:pt>
                <c:pt idx="106">
                  <c:v>3553</c:v>
                </c:pt>
                <c:pt idx="107">
                  <c:v>3584</c:v>
                </c:pt>
                <c:pt idx="108">
                  <c:v>3615</c:v>
                </c:pt>
                <c:pt idx="109">
                  <c:v>3646</c:v>
                </c:pt>
                <c:pt idx="110">
                  <c:v>3677</c:v>
                </c:pt>
                <c:pt idx="111">
                  <c:v>3708</c:v>
                </c:pt>
                <c:pt idx="112">
                  <c:v>3739</c:v>
                </c:pt>
                <c:pt idx="113">
                  <c:v>3770</c:v>
                </c:pt>
                <c:pt idx="114">
                  <c:v>3801</c:v>
                </c:pt>
                <c:pt idx="115">
                  <c:v>3832</c:v>
                </c:pt>
                <c:pt idx="116">
                  <c:v>3863</c:v>
                </c:pt>
                <c:pt idx="117">
                  <c:v>3894</c:v>
                </c:pt>
                <c:pt idx="118">
                  <c:v>3925</c:v>
                </c:pt>
                <c:pt idx="119">
                  <c:v>3956</c:v>
                </c:pt>
                <c:pt idx="120">
                  <c:v>3987</c:v>
                </c:pt>
                <c:pt idx="121">
                  <c:v>4018</c:v>
                </c:pt>
                <c:pt idx="122">
                  <c:v>4021</c:v>
                </c:pt>
                <c:pt idx="123">
                  <c:v>4052</c:v>
                </c:pt>
                <c:pt idx="124">
                  <c:v>4083</c:v>
                </c:pt>
                <c:pt idx="125">
                  <c:v>4114</c:v>
                </c:pt>
                <c:pt idx="126">
                  <c:v>4145</c:v>
                </c:pt>
                <c:pt idx="127">
                  <c:v>4176</c:v>
                </c:pt>
                <c:pt idx="128">
                  <c:v>4207</c:v>
                </c:pt>
                <c:pt idx="129">
                  <c:v>4238</c:v>
                </c:pt>
                <c:pt idx="130">
                  <c:v>4269</c:v>
                </c:pt>
                <c:pt idx="131">
                  <c:v>4300</c:v>
                </c:pt>
                <c:pt idx="132">
                  <c:v>4331</c:v>
                </c:pt>
                <c:pt idx="133">
                  <c:v>4362</c:v>
                </c:pt>
                <c:pt idx="134">
                  <c:v>4393</c:v>
                </c:pt>
                <c:pt idx="135">
                  <c:v>4424</c:v>
                </c:pt>
                <c:pt idx="136">
                  <c:v>4455</c:v>
                </c:pt>
                <c:pt idx="137">
                  <c:v>4486</c:v>
                </c:pt>
                <c:pt idx="138">
                  <c:v>4517</c:v>
                </c:pt>
                <c:pt idx="139">
                  <c:v>4548</c:v>
                </c:pt>
                <c:pt idx="140">
                  <c:v>4579</c:v>
                </c:pt>
                <c:pt idx="141">
                  <c:v>4610</c:v>
                </c:pt>
                <c:pt idx="142">
                  <c:v>4641</c:v>
                </c:pt>
                <c:pt idx="143">
                  <c:v>4671</c:v>
                </c:pt>
                <c:pt idx="144">
                  <c:v>4701</c:v>
                </c:pt>
                <c:pt idx="145">
                  <c:v>4731</c:v>
                </c:pt>
                <c:pt idx="146">
                  <c:v>4761</c:v>
                </c:pt>
                <c:pt idx="147">
                  <c:v>4791</c:v>
                </c:pt>
                <c:pt idx="148">
                  <c:v>4821</c:v>
                </c:pt>
                <c:pt idx="149">
                  <c:v>4851</c:v>
                </c:pt>
                <c:pt idx="150">
                  <c:v>4881</c:v>
                </c:pt>
                <c:pt idx="151">
                  <c:v>4911</c:v>
                </c:pt>
                <c:pt idx="152">
                  <c:v>4941</c:v>
                </c:pt>
                <c:pt idx="153">
                  <c:v>4971</c:v>
                </c:pt>
                <c:pt idx="154">
                  <c:v>5001</c:v>
                </c:pt>
                <c:pt idx="155">
                  <c:v>5031</c:v>
                </c:pt>
                <c:pt idx="156">
                  <c:v>5061</c:v>
                </c:pt>
                <c:pt idx="157">
                  <c:v>5091</c:v>
                </c:pt>
                <c:pt idx="158">
                  <c:v>5121</c:v>
                </c:pt>
                <c:pt idx="159">
                  <c:v>5151</c:v>
                </c:pt>
                <c:pt idx="160">
                  <c:v>5181</c:v>
                </c:pt>
                <c:pt idx="161">
                  <c:v>5211</c:v>
                </c:pt>
                <c:pt idx="162">
                  <c:v>5241</c:v>
                </c:pt>
                <c:pt idx="163">
                  <c:v>5271</c:v>
                </c:pt>
                <c:pt idx="164">
                  <c:v>5301</c:v>
                </c:pt>
                <c:pt idx="165">
                  <c:v>5331</c:v>
                </c:pt>
                <c:pt idx="166">
                  <c:v>5361</c:v>
                </c:pt>
                <c:pt idx="167">
                  <c:v>5391</c:v>
                </c:pt>
                <c:pt idx="168">
                  <c:v>5421</c:v>
                </c:pt>
                <c:pt idx="169">
                  <c:v>5451</c:v>
                </c:pt>
                <c:pt idx="170">
                  <c:v>5481</c:v>
                </c:pt>
                <c:pt idx="171">
                  <c:v>5511</c:v>
                </c:pt>
                <c:pt idx="172">
                  <c:v>5541</c:v>
                </c:pt>
                <c:pt idx="173">
                  <c:v>5571</c:v>
                </c:pt>
                <c:pt idx="174">
                  <c:v>5601</c:v>
                </c:pt>
                <c:pt idx="175">
                  <c:v>5631</c:v>
                </c:pt>
                <c:pt idx="176">
                  <c:v>5661</c:v>
                </c:pt>
                <c:pt idx="177">
                  <c:v>5692</c:v>
                </c:pt>
                <c:pt idx="178">
                  <c:v>5723</c:v>
                </c:pt>
                <c:pt idx="179">
                  <c:v>5754</c:v>
                </c:pt>
                <c:pt idx="180">
                  <c:v>5785</c:v>
                </c:pt>
                <c:pt idx="181">
                  <c:v>5816</c:v>
                </c:pt>
                <c:pt idx="182">
                  <c:v>5847</c:v>
                </c:pt>
                <c:pt idx="183">
                  <c:v>5878</c:v>
                </c:pt>
              </c:numCache>
            </c:numRef>
          </c:xVal>
          <c:yVal>
            <c:numRef>
              <c:f>Sheet1!$T$58:$T$241</c:f>
              <c:numCache>
                <c:formatCode>General</c:formatCode>
                <c:ptCount val="184"/>
                <c:pt idx="0">
                  <c:v>100</c:v>
                </c:pt>
                <c:pt idx="1">
                  <c:v>100</c:v>
                </c:pt>
                <c:pt idx="2">
                  <c:v>100</c:v>
                </c:pt>
                <c:pt idx="3">
                  <c:v>98.976109215017104</c:v>
                </c:pt>
                <c:pt idx="4">
                  <c:v>98.47198641765705</c:v>
                </c:pt>
                <c:pt idx="5">
                  <c:v>97.972972972972926</c:v>
                </c:pt>
                <c:pt idx="6">
                  <c:v>97.807757166947709</c:v>
                </c:pt>
                <c:pt idx="7">
                  <c:v>97.31543624161074</c:v>
                </c:pt>
                <c:pt idx="8">
                  <c:v>97.807757166947709</c:v>
                </c:pt>
                <c:pt idx="9">
                  <c:v>97.31543624161074</c:v>
                </c:pt>
                <c:pt idx="10">
                  <c:v>97.31543624161074</c:v>
                </c:pt>
                <c:pt idx="11">
                  <c:v>97.152428810720181</c:v>
                </c:pt>
                <c:pt idx="12">
                  <c:v>96.828046744574237</c:v>
                </c:pt>
                <c:pt idx="13">
                  <c:v>96.521883840905303</c:v>
                </c:pt>
                <c:pt idx="14">
                  <c:v>97.152428810720181</c:v>
                </c:pt>
                <c:pt idx="15">
                  <c:v>96.345514950166105</c:v>
                </c:pt>
                <c:pt idx="16">
                  <c:v>96.505823627287867</c:v>
                </c:pt>
                <c:pt idx="17">
                  <c:v>96.345514950166105</c:v>
                </c:pt>
                <c:pt idx="18">
                  <c:v>96.026490066225179</c:v>
                </c:pt>
                <c:pt idx="19">
                  <c:v>95.867768595041312</c:v>
                </c:pt>
                <c:pt idx="20">
                  <c:v>96.026490066225179</c:v>
                </c:pt>
                <c:pt idx="21">
                  <c:v>95.394736842105232</c:v>
                </c:pt>
                <c:pt idx="22">
                  <c:v>95.175582540203436</c:v>
                </c:pt>
                <c:pt idx="23">
                  <c:v>95.191515481751125</c:v>
                </c:pt>
                <c:pt idx="24">
                  <c:v>94.925573440479212</c:v>
                </c:pt>
                <c:pt idx="25">
                  <c:v>94.161805698737425</c:v>
                </c:pt>
                <c:pt idx="26">
                  <c:v>94.285639971909376</c:v>
                </c:pt>
                <c:pt idx="27">
                  <c:v>92.928166527274414</c:v>
                </c:pt>
                <c:pt idx="28">
                  <c:v>91.639043288388066</c:v>
                </c:pt>
                <c:pt idx="29">
                  <c:v>90.086032160713458</c:v>
                </c:pt>
                <c:pt idx="30">
                  <c:v>90.644261905654943</c:v>
                </c:pt>
                <c:pt idx="31">
                  <c:v>88.291080469708575</c:v>
                </c:pt>
                <c:pt idx="32">
                  <c:v>90.247230732605246</c:v>
                </c:pt>
                <c:pt idx="33">
                  <c:v>89.187136139550134</c:v>
                </c:pt>
                <c:pt idx="34">
                  <c:v>88.832934350929875</c:v>
                </c:pt>
                <c:pt idx="35">
                  <c:v>87.937946133459434</c:v>
                </c:pt>
                <c:pt idx="36">
                  <c:v>86.858464132695715</c:v>
                </c:pt>
                <c:pt idx="37">
                  <c:v>85.68575193679338</c:v>
                </c:pt>
                <c:pt idx="38">
                  <c:v>84.903436978960045</c:v>
                </c:pt>
                <c:pt idx="39">
                  <c:v>84.200501718851584</c:v>
                </c:pt>
                <c:pt idx="40">
                  <c:v>83.432709362156913</c:v>
                </c:pt>
                <c:pt idx="41">
                  <c:v>83.094555873925515</c:v>
                </c:pt>
                <c:pt idx="42">
                  <c:v>82.498158015265005</c:v>
                </c:pt>
                <c:pt idx="43">
                  <c:v>81.526742880114867</c:v>
                </c:pt>
                <c:pt idx="44">
                  <c:v>80.359233483752902</c:v>
                </c:pt>
                <c:pt idx="45">
                  <c:v>79.474590740113996</c:v>
                </c:pt>
                <c:pt idx="46">
                  <c:v>78.650573132150541</c:v>
                </c:pt>
                <c:pt idx="47">
                  <c:v>77.333230222359688</c:v>
                </c:pt>
                <c:pt idx="48">
                  <c:v>76.060685936248021</c:v>
                </c:pt>
                <c:pt idx="49">
                  <c:v>74.987038878193871</c:v>
                </c:pt>
                <c:pt idx="50">
                  <c:v>73.524751220130568</c:v>
                </c:pt>
                <c:pt idx="51">
                  <c:v>72.241015957791333</c:v>
                </c:pt>
                <c:pt idx="52">
                  <c:v>72.032240637361141</c:v>
                </c:pt>
                <c:pt idx="53">
                  <c:v>71.558999161032432</c:v>
                </c:pt>
                <c:pt idx="54">
                  <c:v>71.167477935014233</c:v>
                </c:pt>
                <c:pt idx="55">
                  <c:v>70.697220867869333</c:v>
                </c:pt>
                <c:pt idx="56">
                  <c:v>70.133010882708589</c:v>
                </c:pt>
                <c:pt idx="57">
                  <c:v>69.377990430621963</c:v>
                </c:pt>
                <c:pt idx="58">
                  <c:v>69.047619047619108</c:v>
                </c:pt>
                <c:pt idx="59">
                  <c:v>69.047619047619108</c:v>
                </c:pt>
                <c:pt idx="60">
                  <c:v>68.235294117647072</c:v>
                </c:pt>
                <c:pt idx="61">
                  <c:v>67.441860465116349</c:v>
                </c:pt>
                <c:pt idx="62">
                  <c:v>67.836257309941516</c:v>
                </c:pt>
                <c:pt idx="63">
                  <c:v>66.666666666666657</c:v>
                </c:pt>
                <c:pt idx="64">
                  <c:v>66.285714285714292</c:v>
                </c:pt>
                <c:pt idx="65">
                  <c:v>67.441860465116349</c:v>
                </c:pt>
                <c:pt idx="66">
                  <c:v>67.441860465116349</c:v>
                </c:pt>
                <c:pt idx="67">
                  <c:v>66.666666666666657</c:v>
                </c:pt>
                <c:pt idx="68">
                  <c:v>67.441860465116349</c:v>
                </c:pt>
                <c:pt idx="69">
                  <c:v>69.879518072289116</c:v>
                </c:pt>
                <c:pt idx="70">
                  <c:v>69.047619047619108</c:v>
                </c:pt>
                <c:pt idx="71">
                  <c:v>70.731707317073159</c:v>
                </c:pt>
                <c:pt idx="72">
                  <c:v>73.417721518987364</c:v>
                </c:pt>
                <c:pt idx="73">
                  <c:v>74.358974358974308</c:v>
                </c:pt>
                <c:pt idx="74">
                  <c:v>73.417721518987364</c:v>
                </c:pt>
                <c:pt idx="75">
                  <c:v>73.417721518987364</c:v>
                </c:pt>
                <c:pt idx="76">
                  <c:v>71.165644171779107</c:v>
                </c:pt>
                <c:pt idx="77">
                  <c:v>71.871127633209412</c:v>
                </c:pt>
                <c:pt idx="78">
                  <c:v>71.428571428571388</c:v>
                </c:pt>
                <c:pt idx="79">
                  <c:v>73.399139458364985</c:v>
                </c:pt>
                <c:pt idx="80">
                  <c:v>72.955974842767276</c:v>
                </c:pt>
                <c:pt idx="81">
                  <c:v>72.590738423028753</c:v>
                </c:pt>
                <c:pt idx="82">
                  <c:v>73.604060913705581</c:v>
                </c:pt>
                <c:pt idx="83">
                  <c:v>75.129533678756459</c:v>
                </c:pt>
                <c:pt idx="84">
                  <c:v>68.476977567886607</c:v>
                </c:pt>
                <c:pt idx="85">
                  <c:v>73.204594219361383</c:v>
                </c:pt>
                <c:pt idx="86">
                  <c:v>70.073698199830858</c:v>
                </c:pt>
                <c:pt idx="87">
                  <c:v>69.494368559789109</c:v>
                </c:pt>
                <c:pt idx="88">
                  <c:v>70.465314056615242</c:v>
                </c:pt>
                <c:pt idx="89">
                  <c:v>72.4094881398252</c:v>
                </c:pt>
                <c:pt idx="90">
                  <c:v>70.388349514563046</c:v>
                </c:pt>
                <c:pt idx="91">
                  <c:v>73.510773130544933</c:v>
                </c:pt>
                <c:pt idx="92">
                  <c:v>75.422626788036425</c:v>
                </c:pt>
                <c:pt idx="93">
                  <c:v>75.91623036649213</c:v>
                </c:pt>
                <c:pt idx="94">
                  <c:v>75.816993464052331</c:v>
                </c:pt>
                <c:pt idx="95">
                  <c:v>68.31566548881041</c:v>
                </c:pt>
                <c:pt idx="96">
                  <c:v>65.022421524663642</c:v>
                </c:pt>
                <c:pt idx="97">
                  <c:v>65.462753950338623</c:v>
                </c:pt>
                <c:pt idx="98">
                  <c:v>64.444444444444471</c:v>
                </c:pt>
                <c:pt idx="99">
                  <c:v>61.052631578947349</c:v>
                </c:pt>
                <c:pt idx="100">
                  <c:v>61.702127659574465</c:v>
                </c:pt>
                <c:pt idx="101">
                  <c:v>60.898782024359519</c:v>
                </c:pt>
                <c:pt idx="102">
                  <c:v>61.246040126715961</c:v>
                </c:pt>
                <c:pt idx="103">
                  <c:v>62.071917808219176</c:v>
                </c:pt>
                <c:pt idx="104">
                  <c:v>62.236300502611783</c:v>
                </c:pt>
                <c:pt idx="105">
                  <c:v>62.316207478589533</c:v>
                </c:pt>
                <c:pt idx="106">
                  <c:v>62.357947520411457</c:v>
                </c:pt>
                <c:pt idx="107">
                  <c:v>62.075505219693781</c:v>
                </c:pt>
                <c:pt idx="108">
                  <c:v>61.208552312205867</c:v>
                </c:pt>
                <c:pt idx="109">
                  <c:v>60.486730462786042</c:v>
                </c:pt>
                <c:pt idx="110">
                  <c:v>58.905973878247444</c:v>
                </c:pt>
                <c:pt idx="111">
                  <c:v>58.2132350800984</c:v>
                </c:pt>
                <c:pt idx="112">
                  <c:v>58.139301767033814</c:v>
                </c:pt>
                <c:pt idx="113">
                  <c:v>58.427514120822053</c:v>
                </c:pt>
                <c:pt idx="114">
                  <c:v>56.458513213725652</c:v>
                </c:pt>
                <c:pt idx="115">
                  <c:v>55.571311406299095</c:v>
                </c:pt>
                <c:pt idx="116">
                  <c:v>54.600774201322466</c:v>
                </c:pt>
                <c:pt idx="117">
                  <c:v>55.183857389689358</c:v>
                </c:pt>
                <c:pt idx="118">
                  <c:v>54.626898284715402</c:v>
                </c:pt>
                <c:pt idx="119">
                  <c:v>53.990151451683438</c:v>
                </c:pt>
                <c:pt idx="120">
                  <c:v>54.107253637080255</c:v>
                </c:pt>
                <c:pt idx="121">
                  <c:v>54.977241317861342</c:v>
                </c:pt>
                <c:pt idx="122">
                  <c:v>55.446627363292961</c:v>
                </c:pt>
                <c:pt idx="123">
                  <c:v>56.188646599569665</c:v>
                </c:pt>
                <c:pt idx="124">
                  <c:v>55.987204027989748</c:v>
                </c:pt>
                <c:pt idx="125">
                  <c:v>58.215864425288942</c:v>
                </c:pt>
                <c:pt idx="126">
                  <c:v>59.806022260213936</c:v>
                </c:pt>
                <c:pt idx="127">
                  <c:v>56.605743921470278</c:v>
                </c:pt>
                <c:pt idx="128">
                  <c:v>56.793090043485904</c:v>
                </c:pt>
                <c:pt idx="129">
                  <c:v>57.095830429321261</c:v>
                </c:pt>
                <c:pt idx="130">
                  <c:v>57.32743453800019</c:v>
                </c:pt>
                <c:pt idx="131">
                  <c:v>57.719942837353159</c:v>
                </c:pt>
                <c:pt idx="132">
                  <c:v>55.783122912340666</c:v>
                </c:pt>
                <c:pt idx="133">
                  <c:v>55.427657827866518</c:v>
                </c:pt>
                <c:pt idx="134">
                  <c:v>54.684995568629674</c:v>
                </c:pt>
                <c:pt idx="135">
                  <c:v>52.637979572833729</c:v>
                </c:pt>
                <c:pt idx="136">
                  <c:v>52.081322290895748</c:v>
                </c:pt>
                <c:pt idx="137">
                  <c:v>51.832872944223361</c:v>
                </c:pt>
                <c:pt idx="138">
                  <c:v>49.737548676338058</c:v>
                </c:pt>
                <c:pt idx="139">
                  <c:v>51.055708820489919</c:v>
                </c:pt>
                <c:pt idx="140">
                  <c:v>50.098772320946573</c:v>
                </c:pt>
                <c:pt idx="141">
                  <c:v>49.800754052107045</c:v>
                </c:pt>
                <c:pt idx="142">
                  <c:v>49.198447025572165</c:v>
                </c:pt>
                <c:pt idx="143">
                  <c:v>49.828221501908494</c:v>
                </c:pt>
                <c:pt idx="144">
                  <c:v>50.940019005896744</c:v>
                </c:pt>
                <c:pt idx="145">
                  <c:v>51.367891525183524</c:v>
                </c:pt>
                <c:pt idx="146">
                  <c:v>51.082733771764104</c:v>
                </c:pt>
                <c:pt idx="147">
                  <c:v>51.803105328217327</c:v>
                </c:pt>
                <c:pt idx="148">
                  <c:v>52.067576532604626</c:v>
                </c:pt>
                <c:pt idx="149">
                  <c:v>51.916664801843908</c:v>
                </c:pt>
                <c:pt idx="150">
                  <c:v>52.017424043350225</c:v>
                </c:pt>
                <c:pt idx="151">
                  <c:v>52.280841865777035</c:v>
                </c:pt>
                <c:pt idx="152">
                  <c:v>50.866707301565029</c:v>
                </c:pt>
                <c:pt idx="153">
                  <c:v>50.91993893119048</c:v>
                </c:pt>
                <c:pt idx="154">
                  <c:v>50.8626926534102</c:v>
                </c:pt>
                <c:pt idx="155">
                  <c:v>50.591087071622127</c:v>
                </c:pt>
                <c:pt idx="156">
                  <c:v>50.792316348557939</c:v>
                </c:pt>
                <c:pt idx="157">
                  <c:v>50.848245165690741</c:v>
                </c:pt>
                <c:pt idx="158">
                  <c:v>50.56224342930571</c:v>
                </c:pt>
                <c:pt idx="159">
                  <c:v>50.216145876172192</c:v>
                </c:pt>
                <c:pt idx="160">
                  <c:v>50.043356528716672</c:v>
                </c:pt>
                <c:pt idx="161">
                  <c:v>50.067591248185067</c:v>
                </c:pt>
                <c:pt idx="162">
                  <c:v>50.198761129195169</c:v>
                </c:pt>
                <c:pt idx="163">
                  <c:v>50.147936412416612</c:v>
                </c:pt>
                <c:pt idx="164">
                  <c:v>50.201628783190408</c:v>
                </c:pt>
                <c:pt idx="165">
                  <c:v>49.903247927079306</c:v>
                </c:pt>
                <c:pt idx="166">
                  <c:v>49.442577560912383</c:v>
                </c:pt>
                <c:pt idx="167">
                  <c:v>48.896457535955761</c:v>
                </c:pt>
                <c:pt idx="168">
                  <c:v>48.596686878978332</c:v>
                </c:pt>
                <c:pt idx="169">
                  <c:v>48.340221814941955</c:v>
                </c:pt>
                <c:pt idx="170">
                  <c:v>47.725509202383328</c:v>
                </c:pt>
                <c:pt idx="171">
                  <c:v>47.302455160534755</c:v>
                </c:pt>
                <c:pt idx="172">
                  <c:v>47.706980436025361</c:v>
                </c:pt>
                <c:pt idx="173">
                  <c:v>48.144846260224533</c:v>
                </c:pt>
                <c:pt idx="174">
                  <c:v>48.264435851155824</c:v>
                </c:pt>
                <c:pt idx="175">
                  <c:v>48.094942733849216</c:v>
                </c:pt>
                <c:pt idx="176">
                  <c:v>48.110740971770596</c:v>
                </c:pt>
                <c:pt idx="177">
                  <c:v>48.247533136904906</c:v>
                </c:pt>
                <c:pt idx="178">
                  <c:v>48.244162040495162</c:v>
                </c:pt>
                <c:pt idx="179">
                  <c:v>48.258131079068455</c:v>
                </c:pt>
                <c:pt idx="180">
                  <c:v>48.301172802442359</c:v>
                </c:pt>
                <c:pt idx="181">
                  <c:v>48.07273902719011</c:v>
                </c:pt>
                <c:pt idx="182">
                  <c:v>47.637938525704364</c:v>
                </c:pt>
                <c:pt idx="183">
                  <c:v>47.329475165081952</c:v>
                </c:pt>
              </c:numCache>
            </c:numRef>
          </c:yVal>
          <c:smooth val="0"/>
          <c:extLst>
            <c:ext xmlns:c16="http://schemas.microsoft.com/office/drawing/2014/chart" uri="{C3380CC4-5D6E-409C-BE32-E72D297353CC}">
              <c16:uniqueId val="{00000001-99B8-4649-8EA5-797DFB297113}"/>
            </c:ext>
          </c:extLst>
        </c:ser>
        <c:ser>
          <c:idx val="0"/>
          <c:order val="2"/>
          <c:spPr>
            <a:ln w="25400">
              <a:solidFill>
                <a:srgbClr val="000080"/>
              </a:solidFill>
              <a:prstDash val="solid"/>
            </a:ln>
          </c:spPr>
          <c:marker>
            <c:symbol val="none"/>
          </c:marker>
          <c:xVal>
            <c:numRef>
              <c:f>Sheet1!$M$55:$M$238</c:f>
              <c:numCache>
                <c:formatCode>mmm\-yy</c:formatCode>
                <c:ptCount val="184"/>
                <c:pt idx="0">
                  <c:v>280</c:v>
                </c:pt>
                <c:pt idx="1">
                  <c:v>310</c:v>
                </c:pt>
                <c:pt idx="2">
                  <c:v>340</c:v>
                </c:pt>
                <c:pt idx="3">
                  <c:v>370</c:v>
                </c:pt>
                <c:pt idx="4">
                  <c:v>400</c:v>
                </c:pt>
                <c:pt idx="5">
                  <c:v>430</c:v>
                </c:pt>
                <c:pt idx="6">
                  <c:v>460</c:v>
                </c:pt>
                <c:pt idx="7">
                  <c:v>490</c:v>
                </c:pt>
                <c:pt idx="8">
                  <c:v>520</c:v>
                </c:pt>
                <c:pt idx="9">
                  <c:v>550</c:v>
                </c:pt>
                <c:pt idx="10">
                  <c:v>580</c:v>
                </c:pt>
                <c:pt idx="11">
                  <c:v>610</c:v>
                </c:pt>
                <c:pt idx="12">
                  <c:v>640</c:v>
                </c:pt>
                <c:pt idx="13">
                  <c:v>671</c:v>
                </c:pt>
                <c:pt idx="14">
                  <c:v>701</c:v>
                </c:pt>
                <c:pt idx="15">
                  <c:v>732</c:v>
                </c:pt>
                <c:pt idx="16">
                  <c:v>763</c:v>
                </c:pt>
                <c:pt idx="17">
                  <c:v>794</c:v>
                </c:pt>
                <c:pt idx="18">
                  <c:v>825</c:v>
                </c:pt>
                <c:pt idx="19">
                  <c:v>856</c:v>
                </c:pt>
                <c:pt idx="20">
                  <c:v>887</c:v>
                </c:pt>
                <c:pt idx="21">
                  <c:v>918</c:v>
                </c:pt>
                <c:pt idx="22">
                  <c:v>949</c:v>
                </c:pt>
                <c:pt idx="23">
                  <c:v>980</c:v>
                </c:pt>
                <c:pt idx="24">
                  <c:v>1011</c:v>
                </c:pt>
                <c:pt idx="25">
                  <c:v>1042</c:v>
                </c:pt>
                <c:pt idx="26">
                  <c:v>1073</c:v>
                </c:pt>
                <c:pt idx="27">
                  <c:v>1104</c:v>
                </c:pt>
                <c:pt idx="28">
                  <c:v>1135</c:v>
                </c:pt>
                <c:pt idx="29">
                  <c:v>1166</c:v>
                </c:pt>
                <c:pt idx="30">
                  <c:v>1197</c:v>
                </c:pt>
                <c:pt idx="31">
                  <c:v>1228</c:v>
                </c:pt>
                <c:pt idx="32">
                  <c:v>1259</c:v>
                </c:pt>
                <c:pt idx="33">
                  <c:v>1290</c:v>
                </c:pt>
                <c:pt idx="34">
                  <c:v>1321</c:v>
                </c:pt>
                <c:pt idx="35">
                  <c:v>1352</c:v>
                </c:pt>
                <c:pt idx="36">
                  <c:v>1383</c:v>
                </c:pt>
                <c:pt idx="37">
                  <c:v>1414</c:v>
                </c:pt>
                <c:pt idx="38">
                  <c:v>1445</c:v>
                </c:pt>
                <c:pt idx="39">
                  <c:v>1476</c:v>
                </c:pt>
                <c:pt idx="40">
                  <c:v>1507</c:v>
                </c:pt>
                <c:pt idx="41">
                  <c:v>1538</c:v>
                </c:pt>
                <c:pt idx="42">
                  <c:v>1569</c:v>
                </c:pt>
                <c:pt idx="43">
                  <c:v>1600</c:v>
                </c:pt>
                <c:pt idx="44">
                  <c:v>1631</c:v>
                </c:pt>
                <c:pt idx="45">
                  <c:v>1662</c:v>
                </c:pt>
                <c:pt idx="46">
                  <c:v>1693</c:v>
                </c:pt>
                <c:pt idx="47">
                  <c:v>1724</c:v>
                </c:pt>
                <c:pt idx="48">
                  <c:v>1755</c:v>
                </c:pt>
                <c:pt idx="49">
                  <c:v>1786</c:v>
                </c:pt>
                <c:pt idx="50">
                  <c:v>1817</c:v>
                </c:pt>
                <c:pt idx="51">
                  <c:v>1848</c:v>
                </c:pt>
                <c:pt idx="52">
                  <c:v>1879</c:v>
                </c:pt>
                <c:pt idx="53">
                  <c:v>1910</c:v>
                </c:pt>
                <c:pt idx="54">
                  <c:v>1941</c:v>
                </c:pt>
                <c:pt idx="55">
                  <c:v>1972</c:v>
                </c:pt>
                <c:pt idx="56">
                  <c:v>2003</c:v>
                </c:pt>
                <c:pt idx="57">
                  <c:v>2034</c:v>
                </c:pt>
                <c:pt idx="58">
                  <c:v>2065</c:v>
                </c:pt>
                <c:pt idx="59">
                  <c:v>2096</c:v>
                </c:pt>
                <c:pt idx="60">
                  <c:v>2127</c:v>
                </c:pt>
                <c:pt idx="61">
                  <c:v>2158</c:v>
                </c:pt>
                <c:pt idx="62">
                  <c:v>2189</c:v>
                </c:pt>
                <c:pt idx="63">
                  <c:v>2220</c:v>
                </c:pt>
                <c:pt idx="64">
                  <c:v>2251</c:v>
                </c:pt>
                <c:pt idx="65">
                  <c:v>2282</c:v>
                </c:pt>
                <c:pt idx="66">
                  <c:v>2313</c:v>
                </c:pt>
                <c:pt idx="67">
                  <c:v>2344</c:v>
                </c:pt>
                <c:pt idx="68">
                  <c:v>2375</c:v>
                </c:pt>
                <c:pt idx="69">
                  <c:v>2406</c:v>
                </c:pt>
                <c:pt idx="70">
                  <c:v>2437</c:v>
                </c:pt>
                <c:pt idx="71">
                  <c:v>2468</c:v>
                </c:pt>
                <c:pt idx="72">
                  <c:v>2499</c:v>
                </c:pt>
                <c:pt idx="73">
                  <c:v>2530</c:v>
                </c:pt>
                <c:pt idx="74">
                  <c:v>2561</c:v>
                </c:pt>
                <c:pt idx="75">
                  <c:v>2592</c:v>
                </c:pt>
                <c:pt idx="76">
                  <c:v>2623</c:v>
                </c:pt>
                <c:pt idx="77">
                  <c:v>2654</c:v>
                </c:pt>
                <c:pt idx="78">
                  <c:v>2685</c:v>
                </c:pt>
                <c:pt idx="79">
                  <c:v>2716</c:v>
                </c:pt>
                <c:pt idx="80">
                  <c:v>2747</c:v>
                </c:pt>
                <c:pt idx="81">
                  <c:v>2778</c:v>
                </c:pt>
                <c:pt idx="82">
                  <c:v>2809</c:v>
                </c:pt>
                <c:pt idx="83">
                  <c:v>2840</c:v>
                </c:pt>
                <c:pt idx="84">
                  <c:v>2871</c:v>
                </c:pt>
                <c:pt idx="85">
                  <c:v>2902</c:v>
                </c:pt>
                <c:pt idx="86">
                  <c:v>2933</c:v>
                </c:pt>
                <c:pt idx="87">
                  <c:v>2964</c:v>
                </c:pt>
                <c:pt idx="88">
                  <c:v>2995</c:v>
                </c:pt>
                <c:pt idx="89">
                  <c:v>3026</c:v>
                </c:pt>
                <c:pt idx="90">
                  <c:v>3057</c:v>
                </c:pt>
                <c:pt idx="91">
                  <c:v>3088</c:v>
                </c:pt>
                <c:pt idx="92">
                  <c:v>3119</c:v>
                </c:pt>
                <c:pt idx="93">
                  <c:v>3150</c:v>
                </c:pt>
                <c:pt idx="94">
                  <c:v>3181</c:v>
                </c:pt>
                <c:pt idx="95">
                  <c:v>3212</c:v>
                </c:pt>
                <c:pt idx="96">
                  <c:v>3243</c:v>
                </c:pt>
                <c:pt idx="97">
                  <c:v>3274</c:v>
                </c:pt>
                <c:pt idx="98">
                  <c:v>3305</c:v>
                </c:pt>
                <c:pt idx="99">
                  <c:v>3336</c:v>
                </c:pt>
                <c:pt idx="100">
                  <c:v>3367</c:v>
                </c:pt>
                <c:pt idx="101">
                  <c:v>3398</c:v>
                </c:pt>
                <c:pt idx="102">
                  <c:v>3429</c:v>
                </c:pt>
                <c:pt idx="103">
                  <c:v>3460</c:v>
                </c:pt>
                <c:pt idx="104">
                  <c:v>3491</c:v>
                </c:pt>
                <c:pt idx="105">
                  <c:v>3522</c:v>
                </c:pt>
                <c:pt idx="106">
                  <c:v>3553</c:v>
                </c:pt>
                <c:pt idx="107">
                  <c:v>3584</c:v>
                </c:pt>
                <c:pt idx="108">
                  <c:v>3615</c:v>
                </c:pt>
                <c:pt idx="109">
                  <c:v>3646</c:v>
                </c:pt>
                <c:pt idx="110">
                  <c:v>3677</c:v>
                </c:pt>
                <c:pt idx="111">
                  <c:v>3708</c:v>
                </c:pt>
                <c:pt idx="112">
                  <c:v>3739</c:v>
                </c:pt>
                <c:pt idx="113">
                  <c:v>3770</c:v>
                </c:pt>
                <c:pt idx="114">
                  <c:v>3801</c:v>
                </c:pt>
                <c:pt idx="115">
                  <c:v>3832</c:v>
                </c:pt>
                <c:pt idx="116">
                  <c:v>3863</c:v>
                </c:pt>
                <c:pt idx="117">
                  <c:v>3894</c:v>
                </c:pt>
                <c:pt idx="118">
                  <c:v>3925</c:v>
                </c:pt>
                <c:pt idx="119">
                  <c:v>3956</c:v>
                </c:pt>
                <c:pt idx="120">
                  <c:v>3987</c:v>
                </c:pt>
                <c:pt idx="121">
                  <c:v>4018</c:v>
                </c:pt>
                <c:pt idx="122">
                  <c:v>4021</c:v>
                </c:pt>
                <c:pt idx="123">
                  <c:v>4052</c:v>
                </c:pt>
                <c:pt idx="124">
                  <c:v>4083</c:v>
                </c:pt>
                <c:pt idx="125">
                  <c:v>4114</c:v>
                </c:pt>
                <c:pt idx="126">
                  <c:v>4145</c:v>
                </c:pt>
                <c:pt idx="127">
                  <c:v>4176</c:v>
                </c:pt>
                <c:pt idx="128">
                  <c:v>4207</c:v>
                </c:pt>
                <c:pt idx="129">
                  <c:v>4238</c:v>
                </c:pt>
                <c:pt idx="130">
                  <c:v>4269</c:v>
                </c:pt>
                <c:pt idx="131">
                  <c:v>4300</c:v>
                </c:pt>
                <c:pt idx="132">
                  <c:v>4331</c:v>
                </c:pt>
                <c:pt idx="133">
                  <c:v>4362</c:v>
                </c:pt>
                <c:pt idx="134">
                  <c:v>4393</c:v>
                </c:pt>
                <c:pt idx="135">
                  <c:v>4424</c:v>
                </c:pt>
                <c:pt idx="136">
                  <c:v>4455</c:v>
                </c:pt>
                <c:pt idx="137">
                  <c:v>4486</c:v>
                </c:pt>
                <c:pt idx="138">
                  <c:v>4517</c:v>
                </c:pt>
                <c:pt idx="139">
                  <c:v>4548</c:v>
                </c:pt>
                <c:pt idx="140">
                  <c:v>4579</c:v>
                </c:pt>
                <c:pt idx="141">
                  <c:v>4610</c:v>
                </c:pt>
                <c:pt idx="142">
                  <c:v>4641</c:v>
                </c:pt>
                <c:pt idx="143">
                  <c:v>4671</c:v>
                </c:pt>
                <c:pt idx="144">
                  <c:v>4701</c:v>
                </c:pt>
                <c:pt idx="145">
                  <c:v>4731</c:v>
                </c:pt>
                <c:pt idx="146">
                  <c:v>4761</c:v>
                </c:pt>
                <c:pt idx="147">
                  <c:v>4791</c:v>
                </c:pt>
                <c:pt idx="148">
                  <c:v>4821</c:v>
                </c:pt>
                <c:pt idx="149">
                  <c:v>4851</c:v>
                </c:pt>
                <c:pt idx="150">
                  <c:v>4881</c:v>
                </c:pt>
                <c:pt idx="151">
                  <c:v>4911</c:v>
                </c:pt>
                <c:pt idx="152">
                  <c:v>4941</c:v>
                </c:pt>
                <c:pt idx="153">
                  <c:v>4971</c:v>
                </c:pt>
                <c:pt idx="154">
                  <c:v>5001</c:v>
                </c:pt>
                <c:pt idx="155">
                  <c:v>5031</c:v>
                </c:pt>
                <c:pt idx="156">
                  <c:v>5061</c:v>
                </c:pt>
                <c:pt idx="157">
                  <c:v>5091</c:v>
                </c:pt>
                <c:pt idx="158">
                  <c:v>5121</c:v>
                </c:pt>
                <c:pt idx="159">
                  <c:v>5151</c:v>
                </c:pt>
                <c:pt idx="160">
                  <c:v>5181</c:v>
                </c:pt>
                <c:pt idx="161">
                  <c:v>5211</c:v>
                </c:pt>
                <c:pt idx="162">
                  <c:v>5241</c:v>
                </c:pt>
                <c:pt idx="163">
                  <c:v>5271</c:v>
                </c:pt>
                <c:pt idx="164">
                  <c:v>5301</c:v>
                </c:pt>
                <c:pt idx="165">
                  <c:v>5331</c:v>
                </c:pt>
                <c:pt idx="166">
                  <c:v>5361</c:v>
                </c:pt>
                <c:pt idx="167">
                  <c:v>5391</c:v>
                </c:pt>
                <c:pt idx="168">
                  <c:v>5421</c:v>
                </c:pt>
                <c:pt idx="169">
                  <c:v>5451</c:v>
                </c:pt>
                <c:pt idx="170">
                  <c:v>5481</c:v>
                </c:pt>
                <c:pt idx="171">
                  <c:v>5511</c:v>
                </c:pt>
                <c:pt idx="172">
                  <c:v>5541</c:v>
                </c:pt>
                <c:pt idx="173">
                  <c:v>5571</c:v>
                </c:pt>
                <c:pt idx="174">
                  <c:v>5601</c:v>
                </c:pt>
                <c:pt idx="175">
                  <c:v>5631</c:v>
                </c:pt>
                <c:pt idx="176">
                  <c:v>5661</c:v>
                </c:pt>
                <c:pt idx="177">
                  <c:v>5692</c:v>
                </c:pt>
                <c:pt idx="178">
                  <c:v>5723</c:v>
                </c:pt>
                <c:pt idx="179">
                  <c:v>5754</c:v>
                </c:pt>
                <c:pt idx="180">
                  <c:v>5785</c:v>
                </c:pt>
                <c:pt idx="181">
                  <c:v>5816</c:v>
                </c:pt>
                <c:pt idx="182">
                  <c:v>5847</c:v>
                </c:pt>
                <c:pt idx="183">
                  <c:v>5878</c:v>
                </c:pt>
              </c:numCache>
            </c:numRef>
          </c:xVal>
          <c:yVal>
            <c:numRef>
              <c:f>Sheet1!$U$58:$U$241</c:f>
              <c:numCache>
                <c:formatCode>General</c:formatCode>
                <c:ptCount val="184"/>
                <c:pt idx="0">
                  <c:v>100</c:v>
                </c:pt>
                <c:pt idx="1">
                  <c:v>130</c:v>
                </c:pt>
                <c:pt idx="2">
                  <c:v>155.13862</c:v>
                </c:pt>
                <c:pt idx="3">
                  <c:v>158.15667506484627</c:v>
                </c:pt>
                <c:pt idx="4">
                  <c:v>162.38635918304928</c:v>
                </c:pt>
                <c:pt idx="5">
                  <c:v>163.01752643386035</c:v>
                </c:pt>
                <c:pt idx="6">
                  <c:v>176.73848896230371</c:v>
                </c:pt>
                <c:pt idx="7">
                  <c:v>179.18999414393343</c:v>
                </c:pt>
                <c:pt idx="8">
                  <c:v>186.76009150193318</c:v>
                </c:pt>
                <c:pt idx="9">
                  <c:v>190.27970450151312</c:v>
                </c:pt>
                <c:pt idx="10">
                  <c:v>195.41725652305405</c:v>
                </c:pt>
                <c:pt idx="11">
                  <c:v>197.82118337716685</c:v>
                </c:pt>
                <c:pt idx="12">
                  <c:v>201.89253487745688</c:v>
                </c:pt>
                <c:pt idx="13">
                  <c:v>204.47423272734585</c:v>
                </c:pt>
                <c:pt idx="14">
                  <c:v>209.51457393951023</c:v>
                </c:pt>
                <c:pt idx="15">
                  <c:v>209.22884060860622</c:v>
                </c:pt>
                <c:pt idx="16">
                  <c:v>211.67274486995788</c:v>
                </c:pt>
                <c:pt idx="17">
                  <c:v>213.01169804680976</c:v>
                </c:pt>
                <c:pt idx="18">
                  <c:v>214.21711854999523</c:v>
                </c:pt>
                <c:pt idx="19">
                  <c:v>214.93235587143494</c:v>
                </c:pt>
                <c:pt idx="20">
                  <c:v>216.3646451634589</c:v>
                </c:pt>
                <c:pt idx="21">
                  <c:v>223.53884129256309</c:v>
                </c:pt>
                <c:pt idx="22">
                  <c:v>223.91739738743354</c:v>
                </c:pt>
                <c:pt idx="23">
                  <c:v>225.97047639351024</c:v>
                </c:pt>
                <c:pt idx="24">
                  <c:v>228.49391798131217</c:v>
                </c:pt>
                <c:pt idx="25">
                  <c:v>230.73526250944883</c:v>
                </c:pt>
                <c:pt idx="26">
                  <c:v>234.96636558460762</c:v>
                </c:pt>
                <c:pt idx="27">
                  <c:v>233.43611502565042</c:v>
                </c:pt>
                <c:pt idx="28">
                  <c:v>231.57901664929526</c:v>
                </c:pt>
                <c:pt idx="29">
                  <c:v>228.5650540312368</c:v>
                </c:pt>
                <c:pt idx="30">
                  <c:v>231.82123803378886</c:v>
                </c:pt>
                <c:pt idx="31">
                  <c:v>226.93202953263363</c:v>
                </c:pt>
                <c:pt idx="32">
                  <c:v>233.58358546234456</c:v>
                </c:pt>
                <c:pt idx="33">
                  <c:v>232.22482033725387</c:v>
                </c:pt>
                <c:pt idx="34">
                  <c:v>232.69036759428892</c:v>
                </c:pt>
                <c:pt idx="35">
                  <c:v>231.72809768985934</c:v>
                </c:pt>
                <c:pt idx="36">
                  <c:v>229.7990541843055</c:v>
                </c:pt>
                <c:pt idx="37">
                  <c:v>228.51001325375751</c:v>
                </c:pt>
                <c:pt idx="38">
                  <c:v>228.00867199401861</c:v>
                </c:pt>
                <c:pt idx="39">
                  <c:v>227.0254190208417</c:v>
                </c:pt>
                <c:pt idx="40">
                  <c:v>226.97985789953702</c:v>
                </c:pt>
                <c:pt idx="41">
                  <c:v>226.96414621069155</c:v>
                </c:pt>
                <c:pt idx="42">
                  <c:v>227.13782860225808</c:v>
                </c:pt>
                <c:pt idx="43">
                  <c:v>226.70791535553138</c:v>
                </c:pt>
                <c:pt idx="44">
                  <c:v>226.58978747712447</c:v>
                </c:pt>
                <c:pt idx="45">
                  <c:v>227.23268581306988</c:v>
                </c:pt>
                <c:pt idx="46">
                  <c:v>226.22592569479394</c:v>
                </c:pt>
                <c:pt idx="47">
                  <c:v>226.21822286311178</c:v>
                </c:pt>
                <c:pt idx="48">
                  <c:v>223.60820462997714</c:v>
                </c:pt>
                <c:pt idx="49">
                  <c:v>223.09724834591938</c:v>
                </c:pt>
                <c:pt idx="50">
                  <c:v>224.21540010272221</c:v>
                </c:pt>
                <c:pt idx="51">
                  <c:v>226.24873698671561</c:v>
                </c:pt>
                <c:pt idx="52">
                  <c:v>228.97880517335068</c:v>
                </c:pt>
                <c:pt idx="53">
                  <c:v>229.29424288581228</c:v>
                </c:pt>
                <c:pt idx="54">
                  <c:v>229.86402140639086</c:v>
                </c:pt>
                <c:pt idx="55">
                  <c:v>230.85693339234322</c:v>
                </c:pt>
                <c:pt idx="56">
                  <c:v>230.84666067753199</c:v>
                </c:pt>
                <c:pt idx="57">
                  <c:v>232.92869874153754</c:v>
                </c:pt>
                <c:pt idx="58">
                  <c:v>232.74679251966322</c:v>
                </c:pt>
                <c:pt idx="59">
                  <c:v>235.30700723737954</c:v>
                </c:pt>
                <c:pt idx="60">
                  <c:v>236.49184722676299</c:v>
                </c:pt>
                <c:pt idx="61">
                  <c:v>236.54684533076926</c:v>
                </c:pt>
                <c:pt idx="62">
                  <c:v>243.16462374049081</c:v>
                </c:pt>
                <c:pt idx="63">
                  <c:v>239.92801874863474</c:v>
                </c:pt>
                <c:pt idx="64">
                  <c:v>241.8967995196235</c:v>
                </c:pt>
                <c:pt idx="65">
                  <c:v>246.85427753303446</c:v>
                </c:pt>
                <c:pt idx="66">
                  <c:v>251.29765452862898</c:v>
                </c:pt>
                <c:pt idx="67">
                  <c:v>252.38372255279867</c:v>
                </c:pt>
                <c:pt idx="68">
                  <c:v>255.31841700108714</c:v>
                </c:pt>
                <c:pt idx="69">
                  <c:v>262.11296301882214</c:v>
                </c:pt>
                <c:pt idx="70">
                  <c:v>260.80551859614474</c:v>
                </c:pt>
                <c:pt idx="71">
                  <c:v>264.70869582079348</c:v>
                </c:pt>
                <c:pt idx="72">
                  <c:v>272.17817208311897</c:v>
                </c:pt>
                <c:pt idx="73">
                  <c:v>275.94330346360204</c:v>
                </c:pt>
                <c:pt idx="74">
                  <c:v>273.54015165622286</c:v>
                </c:pt>
                <c:pt idx="75">
                  <c:v>272.71953120125414</c:v>
                </c:pt>
                <c:pt idx="76">
                  <c:v>265.94002481826351</c:v>
                </c:pt>
                <c:pt idx="77">
                  <c:v>270.45639165857847</c:v>
                </c:pt>
                <c:pt idx="78">
                  <c:v>273.8980491647464</c:v>
                </c:pt>
                <c:pt idx="79">
                  <c:v>282.58015285429138</c:v>
                </c:pt>
                <c:pt idx="80">
                  <c:v>280.31226051810091</c:v>
                </c:pt>
                <c:pt idx="81">
                  <c:v>285.88166869798181</c:v>
                </c:pt>
                <c:pt idx="82">
                  <c:v>294.51036109431777</c:v>
                </c:pt>
                <c:pt idx="83">
                  <c:v>302.11727378890413</c:v>
                </c:pt>
                <c:pt idx="84">
                  <c:v>279.22056536026503</c:v>
                </c:pt>
                <c:pt idx="85">
                  <c:v>302.07978882552862</c:v>
                </c:pt>
                <c:pt idx="86">
                  <c:v>291.76254323625039</c:v>
                </c:pt>
                <c:pt idx="87">
                  <c:v>291.08651830681066</c:v>
                </c:pt>
                <c:pt idx="88">
                  <c:v>299.87590950033552</c:v>
                </c:pt>
                <c:pt idx="89">
                  <c:v>312.77188392805505</c:v>
                </c:pt>
                <c:pt idx="90">
                  <c:v>309.51434957384328</c:v>
                </c:pt>
                <c:pt idx="91">
                  <c:v>325.50710116246989</c:v>
                </c:pt>
                <c:pt idx="92">
                  <c:v>330.29912442938826</c:v>
                </c:pt>
                <c:pt idx="93">
                  <c:v>333.79061098552921</c:v>
                </c:pt>
                <c:pt idx="94">
                  <c:v>336.68782622336482</c:v>
                </c:pt>
                <c:pt idx="95">
                  <c:v>308.83672370785575</c:v>
                </c:pt>
                <c:pt idx="96">
                  <c:v>294.5367524493559</c:v>
                </c:pt>
                <c:pt idx="97">
                  <c:v>293.86257577444945</c:v>
                </c:pt>
                <c:pt idx="98">
                  <c:v>295.36649913446854</c:v>
                </c:pt>
                <c:pt idx="99">
                  <c:v>283.17874464386733</c:v>
                </c:pt>
                <c:pt idx="100">
                  <c:v>287.3360496184261</c:v>
                </c:pt>
                <c:pt idx="101">
                  <c:v>286.14736415486414</c:v>
                </c:pt>
                <c:pt idx="102">
                  <c:v>293.82239848271945</c:v>
                </c:pt>
                <c:pt idx="103">
                  <c:v>297.78447277732806</c:v>
                </c:pt>
                <c:pt idx="104">
                  <c:v>295.88592629168966</c:v>
                </c:pt>
                <c:pt idx="105">
                  <c:v>295.96955691866356</c:v>
                </c:pt>
                <c:pt idx="106">
                  <c:v>297.05630379749113</c:v>
                </c:pt>
                <c:pt idx="107">
                  <c:v>295.11940383583732</c:v>
                </c:pt>
                <c:pt idx="108">
                  <c:v>293.32571769388375</c:v>
                </c:pt>
                <c:pt idx="109">
                  <c:v>289.28684518444868</c:v>
                </c:pt>
                <c:pt idx="110">
                  <c:v>283.13527333108368</c:v>
                </c:pt>
                <c:pt idx="111">
                  <c:v>280.64499741125076</c:v>
                </c:pt>
                <c:pt idx="112">
                  <c:v>283.65202898460927</c:v>
                </c:pt>
                <c:pt idx="113">
                  <c:v>286.76851836437311</c:v>
                </c:pt>
                <c:pt idx="114">
                  <c:v>281.26101706335277</c:v>
                </c:pt>
                <c:pt idx="115">
                  <c:v>277.9485828919718</c:v>
                </c:pt>
                <c:pt idx="116">
                  <c:v>273.09428966151535</c:v>
                </c:pt>
                <c:pt idx="117">
                  <c:v>279.87482058329732</c:v>
                </c:pt>
                <c:pt idx="118">
                  <c:v>280.65175402153722</c:v>
                </c:pt>
                <c:pt idx="119">
                  <c:v>280.15420044695247</c:v>
                </c:pt>
                <c:pt idx="120">
                  <c:v>284.69250796910825</c:v>
                </c:pt>
                <c:pt idx="121">
                  <c:v>290.13787399814464</c:v>
                </c:pt>
                <c:pt idx="122">
                  <c:v>296.71163057108953</c:v>
                </c:pt>
                <c:pt idx="123">
                  <c:v>305.19263535271142</c:v>
                </c:pt>
                <c:pt idx="124">
                  <c:v>312.00504630757609</c:v>
                </c:pt>
                <c:pt idx="125">
                  <c:v>327.99358126370674</c:v>
                </c:pt>
                <c:pt idx="126">
                  <c:v>338.30048874784598</c:v>
                </c:pt>
                <c:pt idx="127">
                  <c:v>319.2371079118945</c:v>
                </c:pt>
                <c:pt idx="128">
                  <c:v>318.69220782284498</c:v>
                </c:pt>
                <c:pt idx="129">
                  <c:v>320.39102368028705</c:v>
                </c:pt>
                <c:pt idx="130">
                  <c:v>322.33404241750867</c:v>
                </c:pt>
                <c:pt idx="131">
                  <c:v>325.83915647753423</c:v>
                </c:pt>
                <c:pt idx="132">
                  <c:v>317.73961901795383</c:v>
                </c:pt>
                <c:pt idx="133">
                  <c:v>313.50489230580501</c:v>
                </c:pt>
                <c:pt idx="134">
                  <c:v>309.61361768934961</c:v>
                </c:pt>
                <c:pt idx="135">
                  <c:v>300.40808442698761</c:v>
                </c:pt>
                <c:pt idx="136">
                  <c:v>300.50075145547947</c:v>
                </c:pt>
                <c:pt idx="137">
                  <c:v>300.86164260452466</c:v>
                </c:pt>
                <c:pt idx="138">
                  <c:v>292.74121653507569</c:v>
                </c:pt>
                <c:pt idx="139">
                  <c:v>304.05685162669079</c:v>
                </c:pt>
                <c:pt idx="140">
                  <c:v>298.72535379241629</c:v>
                </c:pt>
                <c:pt idx="141">
                  <c:v>301.87922860071853</c:v>
                </c:pt>
                <c:pt idx="142">
                  <c:v>305.08402062454746</c:v>
                </c:pt>
                <c:pt idx="143">
                  <c:v>317.57742120423677</c:v>
                </c:pt>
                <c:pt idx="144">
                  <c:v>324.66340126885473</c:v>
                </c:pt>
                <c:pt idx="145">
                  <c:v>326.0718196234057</c:v>
                </c:pt>
                <c:pt idx="146">
                  <c:v>326.13496464384758</c:v>
                </c:pt>
                <c:pt idx="147">
                  <c:v>332.63381721662438</c:v>
                </c:pt>
                <c:pt idx="148">
                  <c:v>334.33201784961443</c:v>
                </c:pt>
                <c:pt idx="149">
                  <c:v>336.02837681294324</c:v>
                </c:pt>
                <c:pt idx="150">
                  <c:v>336.68053666376386</c:v>
                </c:pt>
                <c:pt idx="151">
                  <c:v>341.64473425693876</c:v>
                </c:pt>
                <c:pt idx="152">
                  <c:v>329.41910615058987</c:v>
                </c:pt>
                <c:pt idx="153">
                  <c:v>331.07094547874391</c:v>
                </c:pt>
                <c:pt idx="154">
                  <c:v>330.69874198228115</c:v>
                </c:pt>
                <c:pt idx="155">
                  <c:v>329.48938839545076</c:v>
                </c:pt>
                <c:pt idx="156">
                  <c:v>328.75107987617162</c:v>
                </c:pt>
                <c:pt idx="157">
                  <c:v>329.85894206585237</c:v>
                </c:pt>
                <c:pt idx="158">
                  <c:v>332.82446875605888</c:v>
                </c:pt>
                <c:pt idx="159">
                  <c:v>330.9145885745973</c:v>
                </c:pt>
                <c:pt idx="160">
                  <c:v>328.67485225740506</c:v>
                </c:pt>
                <c:pt idx="161">
                  <c:v>330.67005694606024</c:v>
                </c:pt>
                <c:pt idx="162">
                  <c:v>331.72044948998121</c:v>
                </c:pt>
                <c:pt idx="163">
                  <c:v>331.75238907804464</c:v>
                </c:pt>
                <c:pt idx="164">
                  <c:v>331.73939934951716</c:v>
                </c:pt>
                <c:pt idx="165">
                  <c:v>329.21865407242001</c:v>
                </c:pt>
                <c:pt idx="166">
                  <c:v>328.35528677925402</c:v>
                </c:pt>
                <c:pt idx="167">
                  <c:v>324.19049823600079</c:v>
                </c:pt>
                <c:pt idx="168">
                  <c:v>322.20297595853128</c:v>
                </c:pt>
                <c:pt idx="169">
                  <c:v>319.0844229574667</c:v>
                </c:pt>
                <c:pt idx="170">
                  <c:v>314.32676468786417</c:v>
                </c:pt>
                <c:pt idx="171">
                  <c:v>314.14242533098167</c:v>
                </c:pt>
                <c:pt idx="172">
                  <c:v>319.10324643326118</c:v>
                </c:pt>
                <c:pt idx="173">
                  <c:v>323.7975772547565</c:v>
                </c:pt>
                <c:pt idx="174">
                  <c:v>323.71691955197258</c:v>
                </c:pt>
                <c:pt idx="175">
                  <c:v>324.16743032545628</c:v>
                </c:pt>
                <c:pt idx="176">
                  <c:v>321.27464386489748</c:v>
                </c:pt>
                <c:pt idx="177">
                  <c:v>325.01898426506943</c:v>
                </c:pt>
                <c:pt idx="178">
                  <c:v>324.99627491062739</c:v>
                </c:pt>
                <c:pt idx="179">
                  <c:v>324.38250483665672</c:v>
                </c:pt>
                <c:pt idx="180">
                  <c:v>324.31757173081945</c:v>
                </c:pt>
                <c:pt idx="181">
                  <c:v>322.25489153376259</c:v>
                </c:pt>
                <c:pt idx="182">
                  <c:v>321.08715054173626</c:v>
                </c:pt>
                <c:pt idx="183">
                  <c:v>318.8344966840848</c:v>
                </c:pt>
              </c:numCache>
            </c:numRef>
          </c:yVal>
          <c:smooth val="0"/>
          <c:extLst>
            <c:ext xmlns:c16="http://schemas.microsoft.com/office/drawing/2014/chart" uri="{C3380CC4-5D6E-409C-BE32-E72D297353CC}">
              <c16:uniqueId val="{00000002-99B8-4649-8EA5-797DFB297113}"/>
            </c:ext>
          </c:extLst>
        </c:ser>
        <c:ser>
          <c:idx val="1"/>
          <c:order val="3"/>
          <c:marker>
            <c:symbol val="none"/>
          </c:marker>
          <c:xVal>
            <c:numRef>
              <c:f>'mesecne promene'!$C$2:$C$186</c:f>
              <c:numCache>
                <c:formatCode>General</c:formatCode>
                <c:ptCount val="185"/>
                <c:pt idx="0">
                  <c:v>58</c:v>
                </c:pt>
                <c:pt idx="1">
                  <c:v>58</c:v>
                </c:pt>
                <c:pt idx="2">
                  <c:v>58</c:v>
                </c:pt>
                <c:pt idx="3">
                  <c:v>58.6</c:v>
                </c:pt>
                <c:pt idx="4">
                  <c:v>58.9</c:v>
                </c:pt>
                <c:pt idx="5">
                  <c:v>59.2</c:v>
                </c:pt>
                <c:pt idx="6">
                  <c:v>59.3</c:v>
                </c:pt>
                <c:pt idx="7">
                  <c:v>59.6</c:v>
                </c:pt>
                <c:pt idx="8">
                  <c:v>59.3</c:v>
                </c:pt>
                <c:pt idx="9">
                  <c:v>59.6</c:v>
                </c:pt>
                <c:pt idx="10">
                  <c:v>59.6</c:v>
                </c:pt>
                <c:pt idx="11">
                  <c:v>59.7</c:v>
                </c:pt>
                <c:pt idx="12">
                  <c:v>59.9</c:v>
                </c:pt>
                <c:pt idx="13">
                  <c:v>60.09</c:v>
                </c:pt>
                <c:pt idx="14">
                  <c:v>59.7</c:v>
                </c:pt>
                <c:pt idx="15" formatCode="#,##0.00">
                  <c:v>59.927</c:v>
                </c:pt>
                <c:pt idx="16" formatCode="#,##0.00">
                  <c:v>60.102300000000014</c:v>
                </c:pt>
                <c:pt idx="17" formatCode="#,##0.00">
                  <c:v>60.172900000000013</c:v>
                </c:pt>
                <c:pt idx="18" formatCode="#,##0.00">
                  <c:v>60.414399999999993</c:v>
                </c:pt>
                <c:pt idx="19" formatCode="#,##0.00">
                  <c:v>60.539500000000011</c:v>
                </c:pt>
                <c:pt idx="20" formatCode="#,##0.00">
                  <c:v>60.577400000000004</c:v>
                </c:pt>
                <c:pt idx="21" formatCode="#,##0.00">
                  <c:v>60.776400000000002</c:v>
                </c:pt>
                <c:pt idx="22" formatCode="#,##0.00">
                  <c:v>60.923100000000012</c:v>
                </c:pt>
                <c:pt idx="23" formatCode="#,##0.00">
                  <c:v>60.940200000000004</c:v>
                </c:pt>
                <c:pt idx="24" formatCode="#,##0.00">
                  <c:v>61.089400000000005</c:v>
                </c:pt>
                <c:pt idx="25" formatCode="#,##0.00">
                  <c:v>61.2119</c:v>
                </c:pt>
                <c:pt idx="26" formatCode="#,##0.00">
                  <c:v>61.461200000000005</c:v>
                </c:pt>
                <c:pt idx="27" formatCode="#,##0.00">
                  <c:v>62.016400000000004</c:v>
                </c:pt>
                <c:pt idx="28" formatCode="#,##0.00">
                  <c:v>62.790400000000012</c:v>
                </c:pt>
                <c:pt idx="29" formatCode="#,##0.00">
                  <c:v>63.600700000000003</c:v>
                </c:pt>
                <c:pt idx="30" formatCode="#,##0.00">
                  <c:v>64.170799999999971</c:v>
                </c:pt>
                <c:pt idx="31" formatCode="#,##0.00">
                  <c:v>65.254400000000004</c:v>
                </c:pt>
                <c:pt idx="32" formatCode="#,##0.00">
                  <c:v>65.179099999999977</c:v>
                </c:pt>
                <c:pt idx="33" formatCode="#,##0.00">
                  <c:v>65.104299999999995</c:v>
                </c:pt>
                <c:pt idx="34" formatCode="#,##0.00">
                  <c:v>65.203500000000005</c:v>
                </c:pt>
                <c:pt idx="35" formatCode="#,##0.00">
                  <c:v>65.720600000000005</c:v>
                </c:pt>
                <c:pt idx="36" formatCode="#,##0.00">
                  <c:v>66.402000000000001</c:v>
                </c:pt>
                <c:pt idx="37" formatCode="#,##0.00">
                  <c:v>67.131900000000002</c:v>
                </c:pt>
                <c:pt idx="38" formatCode="#,##0.00">
                  <c:v>68.186399999999978</c:v>
                </c:pt>
                <c:pt idx="39" formatCode="#,##0.00">
                  <c:v>68.719600000000028</c:v>
                </c:pt>
                <c:pt idx="40" formatCode="#,##0.00">
                  <c:v>69.379899999999978</c:v>
                </c:pt>
                <c:pt idx="41" formatCode="#,##0.00">
                  <c:v>69.544399999999996</c:v>
                </c:pt>
                <c:pt idx="42" formatCode="#,##0.00">
                  <c:v>70.043999999999997</c:v>
                </c:pt>
                <c:pt idx="43" formatCode="#,##0.00">
                  <c:v>70.712700000000012</c:v>
                </c:pt>
                <c:pt idx="44" formatCode="#,##0.00">
                  <c:v>71.5535</c:v>
                </c:pt>
                <c:pt idx="45" formatCode="#,##0.00">
                  <c:v>72.622899999999973</c:v>
                </c:pt>
                <c:pt idx="46" formatCode="#,##0.00">
                  <c:v>73.221599999999995</c:v>
                </c:pt>
                <c:pt idx="47" formatCode="#,##0.00">
                  <c:v>74.088399999999979</c:v>
                </c:pt>
                <c:pt idx="48" formatCode="#,##0.00">
                  <c:v>75.493399999999994</c:v>
                </c:pt>
                <c:pt idx="49" formatCode="#,##0.00">
                  <c:v>77.0184</c:v>
                </c:pt>
                <c:pt idx="50" formatCode="#,##0.00">
                  <c:v>78.401100000000028</c:v>
                </c:pt>
                <c:pt idx="51" formatCode="#,##0.00">
                  <c:v>79.793400000000005</c:v>
                </c:pt>
                <c:pt idx="52" formatCode="#,##0.00">
                  <c:v>80.10799999999999</c:v>
                </c:pt>
                <c:pt idx="53" formatCode="#,##0.00">
                  <c:v>80.726399999999998</c:v>
                </c:pt>
                <c:pt idx="54" formatCode="#,##0.00">
                  <c:v>81.299899999999994</c:v>
                </c:pt>
                <c:pt idx="55" formatCode="#,##0.00">
                  <c:v>81.812799999999982</c:v>
                </c:pt>
                <c:pt idx="56" formatCode="#,##0.00">
                  <c:v>82.517200000000031</c:v>
                </c:pt>
                <c:pt idx="57" formatCode="#,##0.00">
                  <c:v>82.998199999999997</c:v>
                </c:pt>
                <c:pt idx="58" formatCode="#,##0.00">
                  <c:v>83.996499999999997</c:v>
                </c:pt>
                <c:pt idx="59" formatCode="#,##0.00">
                  <c:v>84.495800000000003</c:v>
                </c:pt>
                <c:pt idx="60" formatCode="#,##0.00">
                  <c:v>85.141300000000001</c:v>
                </c:pt>
                <c:pt idx="61" formatCode="#,##0.00">
                  <c:v>86.076999999999998</c:v>
                </c:pt>
                <c:pt idx="62" formatCode="#,##0.00">
                  <c:v>85.907300000000006</c:v>
                </c:pt>
                <c:pt idx="63" formatCode="#,##0.00">
                  <c:v>86.903300000000002</c:v>
                </c:pt>
                <c:pt idx="64" formatCode="#,##0.00">
                  <c:v>87.260200000000026</c:v>
                </c:pt>
                <c:pt idx="65" formatCode="#,##0.00">
                  <c:v>87.10329999999999</c:v>
                </c:pt>
                <c:pt idx="66" formatCode="#,##0.00">
                  <c:v>86.5608</c:v>
                </c:pt>
                <c:pt idx="67" formatCode="#,##0.00">
                  <c:v>87.393000000000001</c:v>
                </c:pt>
                <c:pt idx="68" formatCode="#,##0.00">
                  <c:v>86.760900000000007</c:v>
                </c:pt>
                <c:pt idx="69" formatCode="#,##0.00">
                  <c:v>83.793099999999995</c:v>
                </c:pt>
                <c:pt idx="70" formatCode="#,##0.00">
                  <c:v>82.889299999999992</c:v>
                </c:pt>
                <c:pt idx="71" formatCode="#,##0.00">
                  <c:v>83.062100000000001</c:v>
                </c:pt>
                <c:pt idx="72" formatCode="#,##0.00">
                  <c:v>80.878499999999988</c:v>
                </c:pt>
                <c:pt idx="73" formatCode="#,##0.00">
                  <c:v>78.940399999999997</c:v>
                </c:pt>
                <c:pt idx="74" formatCode="#,##0.00">
                  <c:v>78.781200000000027</c:v>
                </c:pt>
                <c:pt idx="75" formatCode="#,##0.00">
                  <c:v>79.658699999999982</c:v>
                </c:pt>
                <c:pt idx="76" formatCode="#,##0.00">
                  <c:v>79.399299999999997</c:v>
                </c:pt>
                <c:pt idx="77" formatCode="#,##0.00">
                  <c:v>80.896799999999999</c:v>
                </c:pt>
                <c:pt idx="78" formatCode="#,##0.00">
                  <c:v>80.589200000000005</c:v>
                </c:pt>
                <c:pt idx="79" formatCode="#,##0.00">
                  <c:v>81.477000000000004</c:v>
                </c:pt>
                <c:pt idx="80" formatCode="#,##0.00">
                  <c:v>81.166499999999999</c:v>
                </c:pt>
                <c:pt idx="81" formatCode="#,##0.00">
                  <c:v>80.620399999999989</c:v>
                </c:pt>
                <c:pt idx="82" formatCode="#,##0.00">
                  <c:v>80.070300000000003</c:v>
                </c:pt>
                <c:pt idx="83" formatCode="#,##0.00">
                  <c:v>79.411800000000028</c:v>
                </c:pt>
                <c:pt idx="84" formatCode="#,##0.00">
                  <c:v>77.662699999999987</c:v>
                </c:pt>
                <c:pt idx="85" formatCode="#,##0.00">
                  <c:v>79.197900000000004</c:v>
                </c:pt>
                <c:pt idx="86" formatCode="#,##0.00">
                  <c:v>79.566900000000004</c:v>
                </c:pt>
                <c:pt idx="87" formatCode="#,##0.00">
                  <c:v>81.846000000000004</c:v>
                </c:pt>
                <c:pt idx="88" formatCode="#,##0.00">
                  <c:v>82.945499999999996</c:v>
                </c:pt>
                <c:pt idx="89" formatCode="#,##0.00">
                  <c:v>83.131900000000002</c:v>
                </c:pt>
                <c:pt idx="90" formatCode="#,##0.00">
                  <c:v>81.028699999999986</c:v>
                </c:pt>
                <c:pt idx="91" formatCode="#,##0.00">
                  <c:v>82.018900000000002</c:v>
                </c:pt>
                <c:pt idx="92" formatCode="#,##0.00">
                  <c:v>80.245999999999995</c:v>
                </c:pt>
                <c:pt idx="93" formatCode="#,##0.00">
                  <c:v>78.37279999999997</c:v>
                </c:pt>
                <c:pt idx="94" formatCode="#,##0.00">
                  <c:v>76.551699999999997</c:v>
                </c:pt>
                <c:pt idx="95" formatCode="#,##0.00">
                  <c:v>76.422600000000003</c:v>
                </c:pt>
                <c:pt idx="96" formatCode="#,##0.00">
                  <c:v>81.295599999999993</c:v>
                </c:pt>
                <c:pt idx="97" formatCode="#,##0.00">
                  <c:v>86.450800000000001</c:v>
                </c:pt>
                <c:pt idx="98" formatCode="#,##0.00">
                  <c:v>87.300200000000004</c:v>
                </c:pt>
                <c:pt idx="99" formatCode="#,##0.00">
                  <c:v>93.508899999999983</c:v>
                </c:pt>
                <c:pt idx="100" formatCode="#,##0.00">
                  <c:v>93.686499999999981</c:v>
                </c:pt>
                <c:pt idx="101" formatCode="#,##0.00">
                  <c:v>94.495099999999994</c:v>
                </c:pt>
                <c:pt idx="102" formatCode="#,##0.00">
                  <c:v>94.107399999999998</c:v>
                </c:pt>
                <c:pt idx="103" formatCode="#,##0.00">
                  <c:v>94.655299999999983</c:v>
                </c:pt>
                <c:pt idx="104" formatCode="#,##0.00">
                  <c:v>93.740799999999993</c:v>
                </c:pt>
                <c:pt idx="105" formatCode="#,##0.00">
                  <c:v>93.154699999999991</c:v>
                </c:pt>
                <c:pt idx="106" formatCode="#,##0.00">
                  <c:v>93.264700000000005</c:v>
                </c:pt>
                <c:pt idx="107" formatCode="#,##0.00">
                  <c:v>93.299000000000007</c:v>
                </c:pt>
                <c:pt idx="108" formatCode="#,##0.00">
                  <c:v>93.166499999999999</c:v>
                </c:pt>
                <c:pt idx="109" formatCode="#,##0.00">
                  <c:v>94.267200000000031</c:v>
                </c:pt>
                <c:pt idx="110" formatCode="#,##0.00">
                  <c:v>95.9833</c:v>
                </c:pt>
                <c:pt idx="111" formatCode="#,##0.00">
                  <c:v>97.287400000000005</c:v>
                </c:pt>
                <c:pt idx="112" formatCode="#,##0.00">
                  <c:v>98.795100000000005</c:v>
                </c:pt>
                <c:pt idx="113" formatCode="#,##0.00">
                  <c:v>99.704800000000006</c:v>
                </c:pt>
                <c:pt idx="114" formatCode="#,##0.00">
                  <c:v>99.403200000000027</c:v>
                </c:pt>
                <c:pt idx="115" formatCode="#,##0.00">
                  <c:v>100.97790000000002</c:v>
                </c:pt>
                <c:pt idx="116" formatCode="#,##0.00">
                  <c:v>103.50790000000002</c:v>
                </c:pt>
                <c:pt idx="117" formatCode="#,##0.00">
                  <c:v>104.70480000000002</c:v>
                </c:pt>
                <c:pt idx="118" formatCode="#,##0.00">
                  <c:v>105.29649999999999</c:v>
                </c:pt>
                <c:pt idx="119" formatCode="#,##0.00">
                  <c:v>105.43519999999999</c:v>
                </c:pt>
                <c:pt idx="120" formatCode="#,##0.00">
                  <c:v>106.3318</c:v>
                </c:pt>
                <c:pt idx="121" formatCode="#,##0.00">
                  <c:v>107.0668</c:v>
                </c:pt>
                <c:pt idx="122" formatCode="#,##0.00">
                  <c:v>106.2771</c:v>
                </c:pt>
                <c:pt idx="123" formatCode="#,##0.00">
                  <c:v>105.13500000000001</c:v>
                </c:pt>
                <c:pt idx="124" formatCode="#,##0.00">
                  <c:v>103.5239</c:v>
                </c:pt>
                <c:pt idx="125" formatCode="#,##0.00">
                  <c:v>103.3352</c:v>
                </c:pt>
                <c:pt idx="126" formatCode="#,##0.00">
                  <c:v>101.43950000000002</c:v>
                </c:pt>
                <c:pt idx="127" formatCode="#,##0.00">
                  <c:v>98.237399999999994</c:v>
                </c:pt>
                <c:pt idx="128" formatCode="#,##0.00">
                  <c:v>99.796000000000006</c:v>
                </c:pt>
                <c:pt idx="129" formatCode="#,##0.00">
                  <c:v>102.38539999999998</c:v>
                </c:pt>
                <c:pt idx="130" formatCode="#,##0.00">
                  <c:v>102.25449999999999</c:v>
                </c:pt>
                <c:pt idx="131" formatCode="#,##0.00">
                  <c:v>101.21120000000005</c:v>
                </c:pt>
                <c:pt idx="132" formatCode="#,##0.00">
                  <c:v>100.5981</c:v>
                </c:pt>
                <c:pt idx="133" formatCode="#,##0.00">
                  <c:v>102.67599999999997</c:v>
                </c:pt>
                <c:pt idx="134" formatCode="#,##0.00">
                  <c:v>102.93320000000003</c:v>
                </c:pt>
                <c:pt idx="135" formatCode="#,##0.00">
                  <c:v>105.0385</c:v>
                </c:pt>
                <c:pt idx="136" formatCode="#,##0.00">
                  <c:v>108.10380000000001</c:v>
                </c:pt>
                <c:pt idx="137" formatCode="#,##0.00">
                  <c:v>110.8994</c:v>
                </c:pt>
                <c:pt idx="138" formatCode="#,##0.00">
                  <c:v>111.62579999999997</c:v>
                </c:pt>
                <c:pt idx="139" formatCode="#,##0.00">
                  <c:v>113.6014</c:v>
                </c:pt>
                <c:pt idx="140" formatCode="#,##0.00">
                  <c:v>115.7713</c:v>
                </c:pt>
                <c:pt idx="141" formatCode="#,##0.00">
                  <c:v>116.46410000000003</c:v>
                </c:pt>
                <c:pt idx="142" formatCode="#,##0.00">
                  <c:v>117.8899</c:v>
                </c:pt>
                <c:pt idx="143" formatCode="#,##0.00">
                  <c:v>116.3999</c:v>
                </c:pt>
                <c:pt idx="144" formatCode="#,##0.00">
                  <c:v>113.85939999999998</c:v>
                </c:pt>
                <c:pt idx="145" formatCode="#,##0.00">
                  <c:v>112.91100000000003</c:v>
                </c:pt>
                <c:pt idx="146" formatCode="#,##0.00">
                  <c:v>113.54130000000002</c:v>
                </c:pt>
                <c:pt idx="147" formatCode="#,##0.00">
                  <c:v>111.9624</c:v>
                </c:pt>
                <c:pt idx="148" formatCode="#,##0.00">
                  <c:v>111.3937</c:v>
                </c:pt>
                <c:pt idx="149" formatCode="#,##0.00">
                  <c:v>111.71750000000003</c:v>
                </c:pt>
                <c:pt idx="150" formatCode="#,##0.00">
                  <c:v>111.50109999999999</c:v>
                </c:pt>
                <c:pt idx="151" formatCode="#,##0.00">
                  <c:v>110.9393</c:v>
                </c:pt>
                <c:pt idx="152" formatCode="#,##0.00">
                  <c:v>114.0235</c:v>
                </c:pt>
                <c:pt idx="153" formatCode="#,##0.00">
                  <c:v>113.90430000000002</c:v>
                </c:pt>
                <c:pt idx="154" formatCode="#,##0.00">
                  <c:v>114.0325</c:v>
                </c:pt>
                <c:pt idx="155" formatCode="#,##0.00">
                  <c:v>114.6447</c:v>
                </c:pt>
                <c:pt idx="156" formatCode="#,##0.00">
                  <c:v>114.1905</c:v>
                </c:pt>
                <c:pt idx="157" formatCode="#,##0.00">
                  <c:v>114.06489999999999</c:v>
                </c:pt>
                <c:pt idx="158" formatCode="#,##0.00">
                  <c:v>114.71010000000003</c:v>
                </c:pt>
                <c:pt idx="159" formatCode="#,##0.00">
                  <c:v>115.50069999999999</c:v>
                </c:pt>
                <c:pt idx="160" formatCode="#,##0.00">
                  <c:v>115.8995</c:v>
                </c:pt>
                <c:pt idx="161" formatCode="#,##0.00">
                  <c:v>115.8434</c:v>
                </c:pt>
                <c:pt idx="162" formatCode="#,##0.00">
                  <c:v>115.5407</c:v>
                </c:pt>
                <c:pt idx="163" formatCode="#,##0.00">
                  <c:v>115.65779999999998</c:v>
                </c:pt>
                <c:pt idx="164" formatCode="#,##0.00">
                  <c:v>115.53410000000002</c:v>
                </c:pt>
                <c:pt idx="165" formatCode="#,##0.00">
                  <c:v>116.22490000000002</c:v>
                </c:pt>
                <c:pt idx="166" formatCode="#,##0.00">
                  <c:v>117.3078</c:v>
                </c:pt>
                <c:pt idx="167" formatCode="#,##0.00">
                  <c:v>118.61799999999999</c:v>
                </c:pt>
                <c:pt idx="168" formatCode="#,##0.00">
                  <c:v>119.3497</c:v>
                </c:pt>
                <c:pt idx="169" formatCode="#,##0.00">
                  <c:v>119.9829</c:v>
                </c:pt>
                <c:pt idx="170" formatCode="#,##0.00">
                  <c:v>121.52829999999999</c:v>
                </c:pt>
                <c:pt idx="171" formatCode="#,##0.00">
                  <c:v>122.6152</c:v>
                </c:pt>
                <c:pt idx="172" formatCode="#,##0.00">
                  <c:v>121.57550000000001</c:v>
                </c:pt>
                <c:pt idx="173" formatCode="#,##0.00">
                  <c:v>120.46980000000002</c:v>
                </c:pt>
                <c:pt idx="174" formatCode="#,##0.00">
                  <c:v>120.17129999999999</c:v>
                </c:pt>
                <c:pt idx="175" formatCode="#,##0.00">
                  <c:v>120.59480000000002</c:v>
                </c:pt>
                <c:pt idx="176" formatCode="#,##0.00">
                  <c:v>120.5552</c:v>
                </c:pt>
                <c:pt idx="177" formatCode="#,##0.00">
                  <c:v>120.21339999999999</c:v>
                </c:pt>
                <c:pt idx="178" formatCode="#,##0.00">
                  <c:v>120.2218</c:v>
                </c:pt>
                <c:pt idx="179" formatCode="#,##0.00">
                  <c:v>120.187</c:v>
                </c:pt>
                <c:pt idx="180" formatCode="#,##0.00">
                  <c:v>120.07989999999998</c:v>
                </c:pt>
                <c:pt idx="181" formatCode="#,##0.00">
                  <c:v>120.65049999999998</c:v>
                </c:pt>
                <c:pt idx="182" formatCode="#,##0.00">
                  <c:v>121.7517</c:v>
                </c:pt>
                <c:pt idx="183" formatCode="#,##0.00">
                  <c:v>122.54519999999999</c:v>
                </c:pt>
                <c:pt idx="184" formatCode="#,##0.00">
                  <c:v>122.87649999999998</c:v>
                </c:pt>
              </c:numCache>
            </c:numRef>
          </c:xVal>
          <c:yVal>
            <c:numLit>
              <c:formatCode>General</c:formatCode>
              <c:ptCount val="1"/>
              <c:pt idx="0">
                <c:v>1</c:v>
              </c:pt>
            </c:numLit>
          </c:yVal>
          <c:smooth val="0"/>
          <c:extLst>
            <c:ext xmlns:c16="http://schemas.microsoft.com/office/drawing/2014/chart" uri="{C3380CC4-5D6E-409C-BE32-E72D297353CC}">
              <c16:uniqueId val="{00000003-99B8-4649-8EA5-797DFB297113}"/>
            </c:ext>
          </c:extLst>
        </c:ser>
        <c:ser>
          <c:idx val="2"/>
          <c:order val="4"/>
          <c:marker>
            <c:symbol val="none"/>
          </c:marker>
          <c:xVal>
            <c:numRef>
              <c:f>Sheet1!$R$58:$R$241</c:f>
              <c:numCache>
                <c:formatCode>General</c:formatCode>
                <c:ptCount val="18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numCache>
            </c:numRef>
          </c:xVal>
          <c:yVal>
            <c:numRef>
              <c:f>Sheet1!$R$58:$R$242</c:f>
              <c:numCache>
                <c:formatCode>General</c:formatCode>
                <c:ptCount val="18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numCache>
            </c:numRef>
          </c:yVal>
          <c:smooth val="0"/>
          <c:extLst>
            <c:ext xmlns:c16="http://schemas.microsoft.com/office/drawing/2014/chart" uri="{C3380CC4-5D6E-409C-BE32-E72D297353CC}">
              <c16:uniqueId val="{00000004-99B8-4649-8EA5-797DFB297113}"/>
            </c:ext>
          </c:extLst>
        </c:ser>
        <c:ser>
          <c:idx val="5"/>
          <c:order val="5"/>
          <c:spPr>
            <a:ln w="9525">
              <a:solidFill>
                <a:srgbClr val="000000"/>
              </a:solidFill>
            </a:ln>
          </c:spPr>
          <c:marker>
            <c:symbol val="none"/>
          </c:marker>
          <c:xVal>
            <c:numRef>
              <c:f>Sheet1!$M$55:$M$238</c:f>
              <c:numCache>
                <c:formatCode>mmm\-yy</c:formatCode>
                <c:ptCount val="184"/>
                <c:pt idx="0">
                  <c:v>280</c:v>
                </c:pt>
                <c:pt idx="1">
                  <c:v>310</c:v>
                </c:pt>
                <c:pt idx="2">
                  <c:v>340</c:v>
                </c:pt>
                <c:pt idx="3">
                  <c:v>370</c:v>
                </c:pt>
                <c:pt idx="4">
                  <c:v>400</c:v>
                </c:pt>
                <c:pt idx="5">
                  <c:v>430</c:v>
                </c:pt>
                <c:pt idx="6">
                  <c:v>460</c:v>
                </c:pt>
                <c:pt idx="7">
                  <c:v>490</c:v>
                </c:pt>
                <c:pt idx="8">
                  <c:v>520</c:v>
                </c:pt>
                <c:pt idx="9">
                  <c:v>550</c:v>
                </c:pt>
                <c:pt idx="10">
                  <c:v>580</c:v>
                </c:pt>
                <c:pt idx="11">
                  <c:v>610</c:v>
                </c:pt>
                <c:pt idx="12">
                  <c:v>640</c:v>
                </c:pt>
                <c:pt idx="13">
                  <c:v>671</c:v>
                </c:pt>
                <c:pt idx="14">
                  <c:v>701</c:v>
                </c:pt>
                <c:pt idx="15">
                  <c:v>732</c:v>
                </c:pt>
                <c:pt idx="16">
                  <c:v>763</c:v>
                </c:pt>
                <c:pt idx="17">
                  <c:v>794</c:v>
                </c:pt>
                <c:pt idx="18">
                  <c:v>825</c:v>
                </c:pt>
                <c:pt idx="19">
                  <c:v>856</c:v>
                </c:pt>
                <c:pt idx="20">
                  <c:v>887</c:v>
                </c:pt>
                <c:pt idx="21">
                  <c:v>918</c:v>
                </c:pt>
                <c:pt idx="22">
                  <c:v>949</c:v>
                </c:pt>
                <c:pt idx="23">
                  <c:v>980</c:v>
                </c:pt>
                <c:pt idx="24">
                  <c:v>1011</c:v>
                </c:pt>
                <c:pt idx="25">
                  <c:v>1042</c:v>
                </c:pt>
                <c:pt idx="26">
                  <c:v>1073</c:v>
                </c:pt>
                <c:pt idx="27">
                  <c:v>1104</c:v>
                </c:pt>
                <c:pt idx="28">
                  <c:v>1135</c:v>
                </c:pt>
                <c:pt idx="29">
                  <c:v>1166</c:v>
                </c:pt>
                <c:pt idx="30">
                  <c:v>1197</c:v>
                </c:pt>
                <c:pt idx="31">
                  <c:v>1228</c:v>
                </c:pt>
                <c:pt idx="32">
                  <c:v>1259</c:v>
                </c:pt>
                <c:pt idx="33">
                  <c:v>1290</c:v>
                </c:pt>
                <c:pt idx="34">
                  <c:v>1321</c:v>
                </c:pt>
                <c:pt idx="35">
                  <c:v>1352</c:v>
                </c:pt>
                <c:pt idx="36">
                  <c:v>1383</c:v>
                </c:pt>
                <c:pt idx="37">
                  <c:v>1414</c:v>
                </c:pt>
                <c:pt idx="38">
                  <c:v>1445</c:v>
                </c:pt>
                <c:pt idx="39">
                  <c:v>1476</c:v>
                </c:pt>
                <c:pt idx="40">
                  <c:v>1507</c:v>
                </c:pt>
                <c:pt idx="41">
                  <c:v>1538</c:v>
                </c:pt>
                <c:pt idx="42">
                  <c:v>1569</c:v>
                </c:pt>
                <c:pt idx="43">
                  <c:v>1600</c:v>
                </c:pt>
                <c:pt idx="44">
                  <c:v>1631</c:v>
                </c:pt>
                <c:pt idx="45">
                  <c:v>1662</c:v>
                </c:pt>
                <c:pt idx="46">
                  <c:v>1693</c:v>
                </c:pt>
                <c:pt idx="47">
                  <c:v>1724</c:v>
                </c:pt>
                <c:pt idx="48">
                  <c:v>1755</c:v>
                </c:pt>
                <c:pt idx="49">
                  <c:v>1786</c:v>
                </c:pt>
                <c:pt idx="50">
                  <c:v>1817</c:v>
                </c:pt>
                <c:pt idx="51">
                  <c:v>1848</c:v>
                </c:pt>
                <c:pt idx="52">
                  <c:v>1879</c:v>
                </c:pt>
                <c:pt idx="53">
                  <c:v>1910</c:v>
                </c:pt>
                <c:pt idx="54">
                  <c:v>1941</c:v>
                </c:pt>
                <c:pt idx="55">
                  <c:v>1972</c:v>
                </c:pt>
                <c:pt idx="56">
                  <c:v>2003</c:v>
                </c:pt>
                <c:pt idx="57">
                  <c:v>2034</c:v>
                </c:pt>
                <c:pt idx="58">
                  <c:v>2065</c:v>
                </c:pt>
                <c:pt idx="59">
                  <c:v>2096</c:v>
                </c:pt>
                <c:pt idx="60">
                  <c:v>2127</c:v>
                </c:pt>
                <c:pt idx="61">
                  <c:v>2158</c:v>
                </c:pt>
                <c:pt idx="62">
                  <c:v>2189</c:v>
                </c:pt>
                <c:pt idx="63">
                  <c:v>2220</c:v>
                </c:pt>
                <c:pt idx="64">
                  <c:v>2251</c:v>
                </c:pt>
                <c:pt idx="65">
                  <c:v>2282</c:v>
                </c:pt>
                <c:pt idx="66">
                  <c:v>2313</c:v>
                </c:pt>
                <c:pt idx="67">
                  <c:v>2344</c:v>
                </c:pt>
                <c:pt idx="68">
                  <c:v>2375</c:v>
                </c:pt>
                <c:pt idx="69">
                  <c:v>2406</c:v>
                </c:pt>
                <c:pt idx="70">
                  <c:v>2437</c:v>
                </c:pt>
                <c:pt idx="71">
                  <c:v>2468</c:v>
                </c:pt>
                <c:pt idx="72">
                  <c:v>2499</c:v>
                </c:pt>
                <c:pt idx="73">
                  <c:v>2530</c:v>
                </c:pt>
                <c:pt idx="74">
                  <c:v>2561</c:v>
                </c:pt>
                <c:pt idx="75">
                  <c:v>2592</c:v>
                </c:pt>
                <c:pt idx="76">
                  <c:v>2623</c:v>
                </c:pt>
                <c:pt idx="77">
                  <c:v>2654</c:v>
                </c:pt>
                <c:pt idx="78">
                  <c:v>2685</c:v>
                </c:pt>
                <c:pt idx="79">
                  <c:v>2716</c:v>
                </c:pt>
                <c:pt idx="80">
                  <c:v>2747</c:v>
                </c:pt>
                <c:pt idx="81">
                  <c:v>2778</c:v>
                </c:pt>
                <c:pt idx="82">
                  <c:v>2809</c:v>
                </c:pt>
                <c:pt idx="83">
                  <c:v>2840</c:v>
                </c:pt>
                <c:pt idx="84">
                  <c:v>2871</c:v>
                </c:pt>
                <c:pt idx="85">
                  <c:v>2902</c:v>
                </c:pt>
                <c:pt idx="86">
                  <c:v>2933</c:v>
                </c:pt>
                <c:pt idx="87">
                  <c:v>2964</c:v>
                </c:pt>
                <c:pt idx="88">
                  <c:v>2995</c:v>
                </c:pt>
                <c:pt idx="89">
                  <c:v>3026</c:v>
                </c:pt>
                <c:pt idx="90">
                  <c:v>3057</c:v>
                </c:pt>
                <c:pt idx="91">
                  <c:v>3088</c:v>
                </c:pt>
                <c:pt idx="92">
                  <c:v>3119</c:v>
                </c:pt>
                <c:pt idx="93">
                  <c:v>3150</c:v>
                </c:pt>
                <c:pt idx="94">
                  <c:v>3181</c:v>
                </c:pt>
                <c:pt idx="95">
                  <c:v>3212</c:v>
                </c:pt>
                <c:pt idx="96">
                  <c:v>3243</c:v>
                </c:pt>
                <c:pt idx="97">
                  <c:v>3274</c:v>
                </c:pt>
                <c:pt idx="98">
                  <c:v>3305</c:v>
                </c:pt>
                <c:pt idx="99">
                  <c:v>3336</c:v>
                </c:pt>
                <c:pt idx="100">
                  <c:v>3367</c:v>
                </c:pt>
                <c:pt idx="101">
                  <c:v>3398</c:v>
                </c:pt>
                <c:pt idx="102">
                  <c:v>3429</c:v>
                </c:pt>
                <c:pt idx="103">
                  <c:v>3460</c:v>
                </c:pt>
                <c:pt idx="104">
                  <c:v>3491</c:v>
                </c:pt>
                <c:pt idx="105">
                  <c:v>3522</c:v>
                </c:pt>
                <c:pt idx="106">
                  <c:v>3553</c:v>
                </c:pt>
                <c:pt idx="107">
                  <c:v>3584</c:v>
                </c:pt>
                <c:pt idx="108">
                  <c:v>3615</c:v>
                </c:pt>
                <c:pt idx="109">
                  <c:v>3646</c:v>
                </c:pt>
                <c:pt idx="110">
                  <c:v>3677</c:v>
                </c:pt>
                <c:pt idx="111">
                  <c:v>3708</c:v>
                </c:pt>
                <c:pt idx="112">
                  <c:v>3739</c:v>
                </c:pt>
                <c:pt idx="113">
                  <c:v>3770</c:v>
                </c:pt>
                <c:pt idx="114">
                  <c:v>3801</c:v>
                </c:pt>
                <c:pt idx="115">
                  <c:v>3832</c:v>
                </c:pt>
                <c:pt idx="116">
                  <c:v>3863</c:v>
                </c:pt>
                <c:pt idx="117">
                  <c:v>3894</c:v>
                </c:pt>
                <c:pt idx="118">
                  <c:v>3925</c:v>
                </c:pt>
                <c:pt idx="119">
                  <c:v>3956</c:v>
                </c:pt>
                <c:pt idx="120">
                  <c:v>3987</c:v>
                </c:pt>
                <c:pt idx="121">
                  <c:v>4018</c:v>
                </c:pt>
                <c:pt idx="122">
                  <c:v>4021</c:v>
                </c:pt>
                <c:pt idx="123">
                  <c:v>4052</c:v>
                </c:pt>
                <c:pt idx="124">
                  <c:v>4083</c:v>
                </c:pt>
                <c:pt idx="125">
                  <c:v>4114</c:v>
                </c:pt>
                <c:pt idx="126">
                  <c:v>4145</c:v>
                </c:pt>
                <c:pt idx="127">
                  <c:v>4176</c:v>
                </c:pt>
                <c:pt idx="128">
                  <c:v>4207</c:v>
                </c:pt>
                <c:pt idx="129">
                  <c:v>4238</c:v>
                </c:pt>
                <c:pt idx="130">
                  <c:v>4269</c:v>
                </c:pt>
                <c:pt idx="131">
                  <c:v>4300</c:v>
                </c:pt>
                <c:pt idx="132">
                  <c:v>4331</c:v>
                </c:pt>
                <c:pt idx="133">
                  <c:v>4362</c:v>
                </c:pt>
                <c:pt idx="134">
                  <c:v>4393</c:v>
                </c:pt>
                <c:pt idx="135">
                  <c:v>4424</c:v>
                </c:pt>
                <c:pt idx="136">
                  <c:v>4455</c:v>
                </c:pt>
                <c:pt idx="137">
                  <c:v>4486</c:v>
                </c:pt>
                <c:pt idx="138">
                  <c:v>4517</c:v>
                </c:pt>
                <c:pt idx="139">
                  <c:v>4548</c:v>
                </c:pt>
                <c:pt idx="140">
                  <c:v>4579</c:v>
                </c:pt>
                <c:pt idx="141">
                  <c:v>4610</c:v>
                </c:pt>
                <c:pt idx="142">
                  <c:v>4641</c:v>
                </c:pt>
                <c:pt idx="143">
                  <c:v>4671</c:v>
                </c:pt>
                <c:pt idx="144">
                  <c:v>4701</c:v>
                </c:pt>
                <c:pt idx="145">
                  <c:v>4731</c:v>
                </c:pt>
                <c:pt idx="146">
                  <c:v>4761</c:v>
                </c:pt>
                <c:pt idx="147">
                  <c:v>4791</c:v>
                </c:pt>
                <c:pt idx="148">
                  <c:v>4821</c:v>
                </c:pt>
                <c:pt idx="149">
                  <c:v>4851</c:v>
                </c:pt>
                <c:pt idx="150">
                  <c:v>4881</c:v>
                </c:pt>
                <c:pt idx="151">
                  <c:v>4911</c:v>
                </c:pt>
                <c:pt idx="152">
                  <c:v>4941</c:v>
                </c:pt>
                <c:pt idx="153">
                  <c:v>4971</c:v>
                </c:pt>
                <c:pt idx="154">
                  <c:v>5001</c:v>
                </c:pt>
                <c:pt idx="155">
                  <c:v>5031</c:v>
                </c:pt>
                <c:pt idx="156">
                  <c:v>5061</c:v>
                </c:pt>
                <c:pt idx="157">
                  <c:v>5091</c:v>
                </c:pt>
                <c:pt idx="158">
                  <c:v>5121</c:v>
                </c:pt>
                <c:pt idx="159">
                  <c:v>5151</c:v>
                </c:pt>
                <c:pt idx="160">
                  <c:v>5181</c:v>
                </c:pt>
                <c:pt idx="161">
                  <c:v>5211</c:v>
                </c:pt>
                <c:pt idx="162">
                  <c:v>5241</c:v>
                </c:pt>
                <c:pt idx="163">
                  <c:v>5271</c:v>
                </c:pt>
                <c:pt idx="164">
                  <c:v>5301</c:v>
                </c:pt>
                <c:pt idx="165">
                  <c:v>5331</c:v>
                </c:pt>
                <c:pt idx="166">
                  <c:v>5361</c:v>
                </c:pt>
                <c:pt idx="167">
                  <c:v>5391</c:v>
                </c:pt>
                <c:pt idx="168">
                  <c:v>5421</c:v>
                </c:pt>
                <c:pt idx="169">
                  <c:v>5451</c:v>
                </c:pt>
                <c:pt idx="170">
                  <c:v>5481</c:v>
                </c:pt>
                <c:pt idx="171">
                  <c:v>5511</c:v>
                </c:pt>
                <c:pt idx="172">
                  <c:v>5541</c:v>
                </c:pt>
                <c:pt idx="173">
                  <c:v>5571</c:v>
                </c:pt>
                <c:pt idx="174">
                  <c:v>5601</c:v>
                </c:pt>
                <c:pt idx="175">
                  <c:v>5631</c:v>
                </c:pt>
                <c:pt idx="176">
                  <c:v>5661</c:v>
                </c:pt>
                <c:pt idx="177">
                  <c:v>5692</c:v>
                </c:pt>
                <c:pt idx="178">
                  <c:v>5723</c:v>
                </c:pt>
                <c:pt idx="179">
                  <c:v>5754</c:v>
                </c:pt>
                <c:pt idx="180">
                  <c:v>5785</c:v>
                </c:pt>
                <c:pt idx="181">
                  <c:v>5816</c:v>
                </c:pt>
                <c:pt idx="182">
                  <c:v>5847</c:v>
                </c:pt>
                <c:pt idx="183">
                  <c:v>5878</c:v>
                </c:pt>
              </c:numCache>
            </c:numRef>
          </c:xVal>
          <c:yVal>
            <c:numRef>
              <c:f>Sheet1!$R$58:$R$241</c:f>
              <c:numCache>
                <c:formatCode>General</c:formatCode>
                <c:ptCount val="18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numCache>
            </c:numRef>
          </c:yVal>
          <c:smooth val="0"/>
          <c:extLst>
            <c:ext xmlns:c16="http://schemas.microsoft.com/office/drawing/2014/chart" uri="{C3380CC4-5D6E-409C-BE32-E72D297353CC}">
              <c16:uniqueId val="{00000005-99B8-4649-8EA5-797DFB297113}"/>
            </c:ext>
          </c:extLst>
        </c:ser>
        <c:dLbls>
          <c:showLegendKey val="0"/>
          <c:showVal val="0"/>
          <c:showCatName val="0"/>
          <c:showSerName val="0"/>
          <c:showPercent val="0"/>
          <c:showBubbleSize val="0"/>
        </c:dLbls>
        <c:axId val="106596992"/>
        <c:axId val="114606464"/>
      </c:scatterChart>
      <c:valAx>
        <c:axId val="106596992"/>
        <c:scaling>
          <c:orientation val="minMax"/>
          <c:max val="5900"/>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sz="800" b="0" i="0" u="none" strike="noStrike" baseline="0">
                <a:solidFill>
                  <a:srgbClr val="000000"/>
                </a:solidFill>
                <a:latin typeface="Arial"/>
                <a:ea typeface="Arial"/>
                <a:cs typeface="Arial"/>
              </a:defRPr>
            </a:pPr>
            <a:endParaRPr lang="en-US"/>
          </a:p>
        </c:txPr>
        <c:crossAx val="114606464"/>
        <c:crossesAt val="40"/>
        <c:crossBetween val="midCat"/>
      </c:valAx>
      <c:valAx>
        <c:axId val="114606464"/>
        <c:scaling>
          <c:orientation val="minMax"/>
          <c:max val="350"/>
          <c:min val="40"/>
        </c:scaling>
        <c:delete val="0"/>
        <c:axPos val="l"/>
        <c:numFmt formatCode="0"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6596992"/>
        <c:crossesAt val="280"/>
        <c:crossBetween val="midCat"/>
        <c:majorUnit val="60"/>
        <c:minorUnit val="1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50" b="1" i="0" u="none" strike="noStrike" baseline="0">
                <a:solidFill>
                  <a:srgbClr val="000000"/>
                </a:solidFill>
                <a:latin typeface="Times New Roman"/>
                <a:ea typeface="Times New Roman"/>
                <a:cs typeface="Times New Roman"/>
              </a:defRPr>
            </a:pPr>
            <a:r>
              <a:rPr lang="en-US"/>
              <a:t>Real</a:t>
            </a:r>
            <a:r>
              <a:rPr lang="sr-Latn-RS"/>
              <a:t>ni</a:t>
            </a:r>
            <a:r>
              <a:rPr lang="sr-Latn-RS" baseline="0"/>
              <a:t> i nominalni devizni kurs, </a:t>
            </a:r>
            <a:r>
              <a:rPr lang="en-US"/>
              <a:t>
2000-20</a:t>
            </a:r>
            <a:r>
              <a:rPr lang="sr-Latn-RS"/>
              <a:t>16.</a:t>
            </a:r>
            <a:endParaRPr lang="en-US"/>
          </a:p>
        </c:rich>
      </c:tx>
      <c:layout>
        <c:manualLayout>
          <c:xMode val="edge"/>
          <c:yMode val="edge"/>
          <c:x val="0.21153846153846195"/>
          <c:y val="3.8983147634271492E-2"/>
        </c:manualLayout>
      </c:layout>
      <c:overlay val="0"/>
      <c:spPr>
        <a:noFill/>
        <a:ln w="25400">
          <a:noFill/>
        </a:ln>
      </c:spPr>
    </c:title>
    <c:autoTitleDeleted val="0"/>
    <c:plotArea>
      <c:layout>
        <c:manualLayout>
          <c:layoutTarget val="inner"/>
          <c:xMode val="edge"/>
          <c:yMode val="edge"/>
          <c:x val="8.1043956043956034E-2"/>
          <c:y val="0.25423789607346464"/>
          <c:w val="0.85576923076923073"/>
          <c:h val="0.55762850311631795"/>
        </c:manualLayout>
      </c:layout>
      <c:scatterChart>
        <c:scatterStyle val="lineMarker"/>
        <c:varyColors val="0"/>
        <c:ser>
          <c:idx val="3"/>
          <c:order val="0"/>
          <c:tx>
            <c:strRef>
              <c:f>Sheet1!$Q$57</c:f>
              <c:strCache>
                <c:ptCount val="1"/>
              </c:strCache>
            </c:strRef>
          </c:tx>
          <c:spPr>
            <a:ln w="12700">
              <a:solidFill>
                <a:srgbClr val="00FFFF"/>
              </a:solidFill>
              <a:prstDash val="solid"/>
            </a:ln>
          </c:spPr>
          <c:marker>
            <c:symbol val="none"/>
          </c:marker>
          <c:xVal>
            <c:numRef>
              <c:f>Sheet1!$M$55:$M$111</c:f>
              <c:numCache>
                <c:formatCode>mmm\-yy</c:formatCode>
                <c:ptCount val="57"/>
                <c:pt idx="0">
                  <c:v>280</c:v>
                </c:pt>
                <c:pt idx="1">
                  <c:v>310</c:v>
                </c:pt>
                <c:pt idx="2">
                  <c:v>340</c:v>
                </c:pt>
                <c:pt idx="3">
                  <c:v>370</c:v>
                </c:pt>
                <c:pt idx="4">
                  <c:v>400</c:v>
                </c:pt>
                <c:pt idx="5">
                  <c:v>430</c:v>
                </c:pt>
                <c:pt idx="6">
                  <c:v>460</c:v>
                </c:pt>
                <c:pt idx="7">
                  <c:v>490</c:v>
                </c:pt>
                <c:pt idx="8">
                  <c:v>520</c:v>
                </c:pt>
                <c:pt idx="9">
                  <c:v>550</c:v>
                </c:pt>
                <c:pt idx="10">
                  <c:v>580</c:v>
                </c:pt>
                <c:pt idx="11">
                  <c:v>610</c:v>
                </c:pt>
                <c:pt idx="12">
                  <c:v>640</c:v>
                </c:pt>
                <c:pt idx="13">
                  <c:v>671</c:v>
                </c:pt>
                <c:pt idx="14">
                  <c:v>701</c:v>
                </c:pt>
                <c:pt idx="15">
                  <c:v>732</c:v>
                </c:pt>
                <c:pt idx="16">
                  <c:v>763</c:v>
                </c:pt>
                <c:pt idx="17">
                  <c:v>794</c:v>
                </c:pt>
                <c:pt idx="18">
                  <c:v>825</c:v>
                </c:pt>
                <c:pt idx="19">
                  <c:v>856</c:v>
                </c:pt>
                <c:pt idx="20">
                  <c:v>887</c:v>
                </c:pt>
                <c:pt idx="21">
                  <c:v>918</c:v>
                </c:pt>
                <c:pt idx="22">
                  <c:v>949</c:v>
                </c:pt>
                <c:pt idx="23">
                  <c:v>980</c:v>
                </c:pt>
                <c:pt idx="24">
                  <c:v>1011</c:v>
                </c:pt>
                <c:pt idx="25">
                  <c:v>1042</c:v>
                </c:pt>
                <c:pt idx="26">
                  <c:v>1073</c:v>
                </c:pt>
                <c:pt idx="27">
                  <c:v>1104</c:v>
                </c:pt>
                <c:pt idx="28">
                  <c:v>1135</c:v>
                </c:pt>
                <c:pt idx="29">
                  <c:v>1166</c:v>
                </c:pt>
                <c:pt idx="30">
                  <c:v>1197</c:v>
                </c:pt>
                <c:pt idx="31">
                  <c:v>1228</c:v>
                </c:pt>
                <c:pt idx="32">
                  <c:v>1259</c:v>
                </c:pt>
                <c:pt idx="33">
                  <c:v>1290</c:v>
                </c:pt>
                <c:pt idx="34">
                  <c:v>1321</c:v>
                </c:pt>
                <c:pt idx="35">
                  <c:v>1352</c:v>
                </c:pt>
                <c:pt idx="36">
                  <c:v>1383</c:v>
                </c:pt>
                <c:pt idx="37">
                  <c:v>1414</c:v>
                </c:pt>
                <c:pt idx="38">
                  <c:v>1445</c:v>
                </c:pt>
                <c:pt idx="39">
                  <c:v>1476</c:v>
                </c:pt>
                <c:pt idx="40">
                  <c:v>1507</c:v>
                </c:pt>
                <c:pt idx="41">
                  <c:v>1538</c:v>
                </c:pt>
                <c:pt idx="42">
                  <c:v>1569</c:v>
                </c:pt>
                <c:pt idx="43">
                  <c:v>1600</c:v>
                </c:pt>
                <c:pt idx="44">
                  <c:v>1631</c:v>
                </c:pt>
                <c:pt idx="45">
                  <c:v>1662</c:v>
                </c:pt>
                <c:pt idx="46">
                  <c:v>1693</c:v>
                </c:pt>
                <c:pt idx="47">
                  <c:v>1724</c:v>
                </c:pt>
                <c:pt idx="48">
                  <c:v>1755</c:v>
                </c:pt>
                <c:pt idx="49">
                  <c:v>1786</c:v>
                </c:pt>
                <c:pt idx="50">
                  <c:v>1817</c:v>
                </c:pt>
                <c:pt idx="51">
                  <c:v>1848</c:v>
                </c:pt>
                <c:pt idx="52">
                  <c:v>1879</c:v>
                </c:pt>
                <c:pt idx="53">
                  <c:v>1910</c:v>
                </c:pt>
                <c:pt idx="54">
                  <c:v>1941</c:v>
                </c:pt>
                <c:pt idx="55">
                  <c:v>1972</c:v>
                </c:pt>
                <c:pt idx="56">
                  <c:v>2003</c:v>
                </c:pt>
              </c:numCache>
            </c:numRef>
          </c:xVal>
          <c:yVal>
            <c:numRef>
              <c:f>Sheet1!$Q$58:$Q$99</c:f>
              <c:numCache>
                <c:formatCode>0.0000</c:formatCode>
                <c:ptCount val="42"/>
                <c:pt idx="0">
                  <c:v>1.7241379310344827E-2</c:v>
                </c:pt>
                <c:pt idx="1">
                  <c:v>1.7241379310344827E-2</c:v>
                </c:pt>
                <c:pt idx="2">
                  <c:v>1.7241379310344827E-2</c:v>
                </c:pt>
                <c:pt idx="3">
                  <c:v>1.7064846416382267E-2</c:v>
                </c:pt>
                <c:pt idx="4">
                  <c:v>1.6977928692699491E-2</c:v>
                </c:pt>
                <c:pt idx="5">
                  <c:v>1.6891891891891889E-2</c:v>
                </c:pt>
                <c:pt idx="6">
                  <c:v>1.6863406408094441E-2</c:v>
                </c:pt>
                <c:pt idx="7">
                  <c:v>1.67785234899329E-2</c:v>
                </c:pt>
                <c:pt idx="8">
                  <c:v>1.6863406408094441E-2</c:v>
                </c:pt>
                <c:pt idx="9">
                  <c:v>1.67785234899329E-2</c:v>
                </c:pt>
                <c:pt idx="10">
                  <c:v>1.67785234899329E-2</c:v>
                </c:pt>
                <c:pt idx="11">
                  <c:v>1.6750418760469024E-2</c:v>
                </c:pt>
                <c:pt idx="12">
                  <c:v>1.6694490818030063E-2</c:v>
                </c:pt>
                <c:pt idx="13">
                  <c:v>1.6641704110500932E-2</c:v>
                </c:pt>
                <c:pt idx="14">
                  <c:v>1.6750418760469024E-2</c:v>
                </c:pt>
                <c:pt idx="15">
                  <c:v>1.6611295681063135E-2</c:v>
                </c:pt>
                <c:pt idx="16">
                  <c:v>1.6638935108153077E-2</c:v>
                </c:pt>
                <c:pt idx="17">
                  <c:v>1.6611295681063135E-2</c:v>
                </c:pt>
                <c:pt idx="18">
                  <c:v>1.6556291390728482E-2</c:v>
                </c:pt>
                <c:pt idx="19">
                  <c:v>1.6528925619834729E-2</c:v>
                </c:pt>
                <c:pt idx="20">
                  <c:v>1.6556291390728482E-2</c:v>
                </c:pt>
                <c:pt idx="21">
                  <c:v>1.6447368421052631E-2</c:v>
                </c:pt>
                <c:pt idx="22">
                  <c:v>1.6409583196586822E-2</c:v>
                </c:pt>
                <c:pt idx="23">
                  <c:v>1.6412330255474335E-2</c:v>
                </c:pt>
                <c:pt idx="24">
                  <c:v>1.6366478179392983E-2</c:v>
                </c:pt>
                <c:pt idx="25">
                  <c:v>1.6234794085989209E-2</c:v>
                </c:pt>
                <c:pt idx="26">
                  <c:v>1.6256144822742995E-2</c:v>
                </c:pt>
                <c:pt idx="27">
                  <c:v>1.6022097677116293E-2</c:v>
                </c:pt>
                <c:pt idx="28">
                  <c:v>1.5799835049722093E-2</c:v>
                </c:pt>
                <c:pt idx="29">
                  <c:v>1.5532074510467852E-2</c:v>
                </c:pt>
                <c:pt idx="30">
                  <c:v>1.5628321018216384E-2</c:v>
                </c:pt>
                <c:pt idx="31">
                  <c:v>1.5222600080984241E-2</c:v>
                </c:pt>
                <c:pt idx="32">
                  <c:v>1.555986736769056E-2</c:v>
                </c:pt>
                <c:pt idx="33">
                  <c:v>1.5377092437853479E-2</c:v>
                </c:pt>
                <c:pt idx="34">
                  <c:v>1.5316023163953437E-2</c:v>
                </c:pt>
                <c:pt idx="35">
                  <c:v>1.5161714850596459E-2</c:v>
                </c:pt>
                <c:pt idx="36">
                  <c:v>1.4975597264257902E-2</c:v>
                </c:pt>
                <c:pt idx="37">
                  <c:v>1.4773405506343699E-2</c:v>
                </c:pt>
                <c:pt idx="38">
                  <c:v>1.4638523617062095E-2</c:v>
                </c:pt>
                <c:pt idx="39">
                  <c:v>1.4517327882560624E-2</c:v>
                </c:pt>
                <c:pt idx="40">
                  <c:v>1.438494989002706E-2</c:v>
                </c:pt>
                <c:pt idx="41">
                  <c:v>1.432664756446991E-2</c:v>
                </c:pt>
              </c:numCache>
            </c:numRef>
          </c:yVal>
          <c:smooth val="0"/>
          <c:extLst>
            <c:ext xmlns:c16="http://schemas.microsoft.com/office/drawing/2014/chart" uri="{C3380CC4-5D6E-409C-BE32-E72D297353CC}">
              <c16:uniqueId val="{00000000-3B1E-4B25-9E49-1B6DBD705FF1}"/>
            </c:ext>
          </c:extLst>
        </c:ser>
        <c:ser>
          <c:idx val="4"/>
          <c:order val="1"/>
          <c:tx>
            <c:strRef>
              <c:f>Sheet1!$O$57</c:f>
              <c:strCache>
                <c:ptCount val="1"/>
                <c:pt idx="0">
                  <c:v>NOMINALNI KURS</c:v>
                </c:pt>
              </c:strCache>
            </c:strRef>
          </c:tx>
          <c:spPr>
            <a:ln w="38100">
              <a:solidFill>
                <a:srgbClr val="800080"/>
              </a:solidFill>
              <a:prstDash val="solid"/>
            </a:ln>
          </c:spPr>
          <c:marker>
            <c:symbol val="none"/>
          </c:marker>
          <c:xVal>
            <c:numRef>
              <c:f>Sheet1!$M$55:$M$238</c:f>
              <c:numCache>
                <c:formatCode>mmm\-yy</c:formatCode>
                <c:ptCount val="184"/>
                <c:pt idx="0">
                  <c:v>280</c:v>
                </c:pt>
                <c:pt idx="1">
                  <c:v>310</c:v>
                </c:pt>
                <c:pt idx="2">
                  <c:v>340</c:v>
                </c:pt>
                <c:pt idx="3">
                  <c:v>370</c:v>
                </c:pt>
                <c:pt idx="4">
                  <c:v>400</c:v>
                </c:pt>
                <c:pt idx="5">
                  <c:v>430</c:v>
                </c:pt>
                <c:pt idx="6">
                  <c:v>460</c:v>
                </c:pt>
                <c:pt idx="7">
                  <c:v>490</c:v>
                </c:pt>
                <c:pt idx="8">
                  <c:v>520</c:v>
                </c:pt>
                <c:pt idx="9">
                  <c:v>550</c:v>
                </c:pt>
                <c:pt idx="10">
                  <c:v>580</c:v>
                </c:pt>
                <c:pt idx="11">
                  <c:v>610</c:v>
                </c:pt>
                <c:pt idx="12">
                  <c:v>640</c:v>
                </c:pt>
                <c:pt idx="13">
                  <c:v>671</c:v>
                </c:pt>
                <c:pt idx="14">
                  <c:v>701</c:v>
                </c:pt>
                <c:pt idx="15">
                  <c:v>732</c:v>
                </c:pt>
                <c:pt idx="16">
                  <c:v>763</c:v>
                </c:pt>
                <c:pt idx="17">
                  <c:v>794</c:v>
                </c:pt>
                <c:pt idx="18">
                  <c:v>825</c:v>
                </c:pt>
                <c:pt idx="19">
                  <c:v>856</c:v>
                </c:pt>
                <c:pt idx="20">
                  <c:v>887</c:v>
                </c:pt>
                <c:pt idx="21">
                  <c:v>918</c:v>
                </c:pt>
                <c:pt idx="22">
                  <c:v>949</c:v>
                </c:pt>
                <c:pt idx="23">
                  <c:v>980</c:v>
                </c:pt>
                <c:pt idx="24">
                  <c:v>1011</c:v>
                </c:pt>
                <c:pt idx="25">
                  <c:v>1042</c:v>
                </c:pt>
                <c:pt idx="26">
                  <c:v>1073</c:v>
                </c:pt>
                <c:pt idx="27">
                  <c:v>1104</c:v>
                </c:pt>
                <c:pt idx="28">
                  <c:v>1135</c:v>
                </c:pt>
                <c:pt idx="29">
                  <c:v>1166</c:v>
                </c:pt>
                <c:pt idx="30">
                  <c:v>1197</c:v>
                </c:pt>
                <c:pt idx="31">
                  <c:v>1228</c:v>
                </c:pt>
                <c:pt idx="32">
                  <c:v>1259</c:v>
                </c:pt>
                <c:pt idx="33">
                  <c:v>1290</c:v>
                </c:pt>
                <c:pt idx="34">
                  <c:v>1321</c:v>
                </c:pt>
                <c:pt idx="35">
                  <c:v>1352</c:v>
                </c:pt>
                <c:pt idx="36">
                  <c:v>1383</c:v>
                </c:pt>
                <c:pt idx="37">
                  <c:v>1414</c:v>
                </c:pt>
                <c:pt idx="38">
                  <c:v>1445</c:v>
                </c:pt>
                <c:pt idx="39">
                  <c:v>1476</c:v>
                </c:pt>
                <c:pt idx="40">
                  <c:v>1507</c:v>
                </c:pt>
                <c:pt idx="41">
                  <c:v>1538</c:v>
                </c:pt>
                <c:pt idx="42">
                  <c:v>1569</c:v>
                </c:pt>
                <c:pt idx="43">
                  <c:v>1600</c:v>
                </c:pt>
                <c:pt idx="44">
                  <c:v>1631</c:v>
                </c:pt>
                <c:pt idx="45">
                  <c:v>1662</c:v>
                </c:pt>
                <c:pt idx="46">
                  <c:v>1693</c:v>
                </c:pt>
                <c:pt idx="47">
                  <c:v>1724</c:v>
                </c:pt>
                <c:pt idx="48">
                  <c:v>1755</c:v>
                </c:pt>
                <c:pt idx="49">
                  <c:v>1786</c:v>
                </c:pt>
                <c:pt idx="50">
                  <c:v>1817</c:v>
                </c:pt>
                <c:pt idx="51">
                  <c:v>1848</c:v>
                </c:pt>
                <c:pt idx="52">
                  <c:v>1879</c:v>
                </c:pt>
                <c:pt idx="53">
                  <c:v>1910</c:v>
                </c:pt>
                <c:pt idx="54">
                  <c:v>1941</c:v>
                </c:pt>
                <c:pt idx="55">
                  <c:v>1972</c:v>
                </c:pt>
                <c:pt idx="56">
                  <c:v>2003</c:v>
                </c:pt>
                <c:pt idx="57">
                  <c:v>2034</c:v>
                </c:pt>
                <c:pt idx="58">
                  <c:v>2065</c:v>
                </c:pt>
                <c:pt idx="59">
                  <c:v>2096</c:v>
                </c:pt>
                <c:pt idx="60">
                  <c:v>2127</c:v>
                </c:pt>
                <c:pt idx="61">
                  <c:v>2158</c:v>
                </c:pt>
                <c:pt idx="62">
                  <c:v>2189</c:v>
                </c:pt>
                <c:pt idx="63">
                  <c:v>2220</c:v>
                </c:pt>
                <c:pt idx="64">
                  <c:v>2251</c:v>
                </c:pt>
                <c:pt idx="65">
                  <c:v>2282</c:v>
                </c:pt>
                <c:pt idx="66">
                  <c:v>2313</c:v>
                </c:pt>
                <c:pt idx="67">
                  <c:v>2344</c:v>
                </c:pt>
                <c:pt idx="68">
                  <c:v>2375</c:v>
                </c:pt>
                <c:pt idx="69">
                  <c:v>2406</c:v>
                </c:pt>
                <c:pt idx="70">
                  <c:v>2437</c:v>
                </c:pt>
                <c:pt idx="71">
                  <c:v>2468</c:v>
                </c:pt>
                <c:pt idx="72">
                  <c:v>2499</c:v>
                </c:pt>
                <c:pt idx="73">
                  <c:v>2530</c:v>
                </c:pt>
                <c:pt idx="74">
                  <c:v>2561</c:v>
                </c:pt>
                <c:pt idx="75">
                  <c:v>2592</c:v>
                </c:pt>
                <c:pt idx="76">
                  <c:v>2623</c:v>
                </c:pt>
                <c:pt idx="77">
                  <c:v>2654</c:v>
                </c:pt>
                <c:pt idx="78">
                  <c:v>2685</c:v>
                </c:pt>
                <c:pt idx="79">
                  <c:v>2716</c:v>
                </c:pt>
                <c:pt idx="80">
                  <c:v>2747</c:v>
                </c:pt>
                <c:pt idx="81">
                  <c:v>2778</c:v>
                </c:pt>
                <c:pt idx="82">
                  <c:v>2809</c:v>
                </c:pt>
                <c:pt idx="83">
                  <c:v>2840</c:v>
                </c:pt>
                <c:pt idx="84">
                  <c:v>2871</c:v>
                </c:pt>
                <c:pt idx="85">
                  <c:v>2902</c:v>
                </c:pt>
                <c:pt idx="86">
                  <c:v>2933</c:v>
                </c:pt>
                <c:pt idx="87">
                  <c:v>2964</c:v>
                </c:pt>
                <c:pt idx="88">
                  <c:v>2995</c:v>
                </c:pt>
                <c:pt idx="89">
                  <c:v>3026</c:v>
                </c:pt>
                <c:pt idx="90">
                  <c:v>3057</c:v>
                </c:pt>
                <c:pt idx="91">
                  <c:v>3088</c:v>
                </c:pt>
                <c:pt idx="92">
                  <c:v>3119</c:v>
                </c:pt>
                <c:pt idx="93">
                  <c:v>3150</c:v>
                </c:pt>
                <c:pt idx="94">
                  <c:v>3181</c:v>
                </c:pt>
                <c:pt idx="95">
                  <c:v>3212</c:v>
                </c:pt>
                <c:pt idx="96">
                  <c:v>3243</c:v>
                </c:pt>
                <c:pt idx="97">
                  <c:v>3274</c:v>
                </c:pt>
                <c:pt idx="98">
                  <c:v>3305</c:v>
                </c:pt>
                <c:pt idx="99">
                  <c:v>3336</c:v>
                </c:pt>
                <c:pt idx="100">
                  <c:v>3367</c:v>
                </c:pt>
                <c:pt idx="101">
                  <c:v>3398</c:v>
                </c:pt>
                <c:pt idx="102">
                  <c:v>3429</c:v>
                </c:pt>
                <c:pt idx="103">
                  <c:v>3460</c:v>
                </c:pt>
                <c:pt idx="104">
                  <c:v>3491</c:v>
                </c:pt>
                <c:pt idx="105">
                  <c:v>3522</c:v>
                </c:pt>
                <c:pt idx="106">
                  <c:v>3553</c:v>
                </c:pt>
                <c:pt idx="107">
                  <c:v>3584</c:v>
                </c:pt>
                <c:pt idx="108">
                  <c:v>3615</c:v>
                </c:pt>
                <c:pt idx="109">
                  <c:v>3646</c:v>
                </c:pt>
                <c:pt idx="110">
                  <c:v>3677</c:v>
                </c:pt>
                <c:pt idx="111">
                  <c:v>3708</c:v>
                </c:pt>
                <c:pt idx="112">
                  <c:v>3739</c:v>
                </c:pt>
                <c:pt idx="113">
                  <c:v>3770</c:v>
                </c:pt>
                <c:pt idx="114">
                  <c:v>3801</c:v>
                </c:pt>
                <c:pt idx="115">
                  <c:v>3832</c:v>
                </c:pt>
                <c:pt idx="116">
                  <c:v>3863</c:v>
                </c:pt>
                <c:pt idx="117">
                  <c:v>3894</c:v>
                </c:pt>
                <c:pt idx="118">
                  <c:v>3925</c:v>
                </c:pt>
                <c:pt idx="119">
                  <c:v>3956</c:v>
                </c:pt>
                <c:pt idx="120">
                  <c:v>3987</c:v>
                </c:pt>
                <c:pt idx="121">
                  <c:v>4018</c:v>
                </c:pt>
                <c:pt idx="122">
                  <c:v>4021</c:v>
                </c:pt>
                <c:pt idx="123">
                  <c:v>4052</c:v>
                </c:pt>
                <c:pt idx="124">
                  <c:v>4083</c:v>
                </c:pt>
                <c:pt idx="125">
                  <c:v>4114</c:v>
                </c:pt>
                <c:pt idx="126">
                  <c:v>4145</c:v>
                </c:pt>
                <c:pt idx="127">
                  <c:v>4176</c:v>
                </c:pt>
                <c:pt idx="128">
                  <c:v>4207</c:v>
                </c:pt>
                <c:pt idx="129">
                  <c:v>4238</c:v>
                </c:pt>
                <c:pt idx="130">
                  <c:v>4269</c:v>
                </c:pt>
                <c:pt idx="131">
                  <c:v>4300</c:v>
                </c:pt>
                <c:pt idx="132">
                  <c:v>4331</c:v>
                </c:pt>
                <c:pt idx="133">
                  <c:v>4362</c:v>
                </c:pt>
                <c:pt idx="134">
                  <c:v>4393</c:v>
                </c:pt>
                <c:pt idx="135">
                  <c:v>4424</c:v>
                </c:pt>
                <c:pt idx="136">
                  <c:v>4455</c:v>
                </c:pt>
                <c:pt idx="137">
                  <c:v>4486</c:v>
                </c:pt>
                <c:pt idx="138">
                  <c:v>4517</c:v>
                </c:pt>
                <c:pt idx="139">
                  <c:v>4548</c:v>
                </c:pt>
                <c:pt idx="140">
                  <c:v>4579</c:v>
                </c:pt>
                <c:pt idx="141">
                  <c:v>4610</c:v>
                </c:pt>
                <c:pt idx="142">
                  <c:v>4641</c:v>
                </c:pt>
                <c:pt idx="143">
                  <c:v>4671</c:v>
                </c:pt>
                <c:pt idx="144">
                  <c:v>4701</c:v>
                </c:pt>
                <c:pt idx="145">
                  <c:v>4731</c:v>
                </c:pt>
                <c:pt idx="146">
                  <c:v>4761</c:v>
                </c:pt>
                <c:pt idx="147">
                  <c:v>4791</c:v>
                </c:pt>
                <c:pt idx="148">
                  <c:v>4821</c:v>
                </c:pt>
                <c:pt idx="149">
                  <c:v>4851</c:v>
                </c:pt>
                <c:pt idx="150">
                  <c:v>4881</c:v>
                </c:pt>
                <c:pt idx="151">
                  <c:v>4911</c:v>
                </c:pt>
                <c:pt idx="152">
                  <c:v>4941</c:v>
                </c:pt>
                <c:pt idx="153">
                  <c:v>4971</c:v>
                </c:pt>
                <c:pt idx="154">
                  <c:v>5001</c:v>
                </c:pt>
                <c:pt idx="155">
                  <c:v>5031</c:v>
                </c:pt>
                <c:pt idx="156">
                  <c:v>5061</c:v>
                </c:pt>
                <c:pt idx="157">
                  <c:v>5091</c:v>
                </c:pt>
                <c:pt idx="158">
                  <c:v>5121</c:v>
                </c:pt>
                <c:pt idx="159">
                  <c:v>5151</c:v>
                </c:pt>
                <c:pt idx="160">
                  <c:v>5181</c:v>
                </c:pt>
                <c:pt idx="161">
                  <c:v>5211</c:v>
                </c:pt>
                <c:pt idx="162">
                  <c:v>5241</c:v>
                </c:pt>
                <c:pt idx="163">
                  <c:v>5271</c:v>
                </c:pt>
                <c:pt idx="164">
                  <c:v>5301</c:v>
                </c:pt>
                <c:pt idx="165">
                  <c:v>5331</c:v>
                </c:pt>
                <c:pt idx="166">
                  <c:v>5361</c:v>
                </c:pt>
                <c:pt idx="167">
                  <c:v>5391</c:v>
                </c:pt>
                <c:pt idx="168">
                  <c:v>5421</c:v>
                </c:pt>
                <c:pt idx="169">
                  <c:v>5451</c:v>
                </c:pt>
                <c:pt idx="170">
                  <c:v>5481</c:v>
                </c:pt>
                <c:pt idx="171">
                  <c:v>5511</c:v>
                </c:pt>
                <c:pt idx="172">
                  <c:v>5541</c:v>
                </c:pt>
                <c:pt idx="173">
                  <c:v>5571</c:v>
                </c:pt>
                <c:pt idx="174">
                  <c:v>5601</c:v>
                </c:pt>
                <c:pt idx="175">
                  <c:v>5631</c:v>
                </c:pt>
                <c:pt idx="176">
                  <c:v>5661</c:v>
                </c:pt>
                <c:pt idx="177">
                  <c:v>5692</c:v>
                </c:pt>
                <c:pt idx="178">
                  <c:v>5723</c:v>
                </c:pt>
                <c:pt idx="179">
                  <c:v>5754</c:v>
                </c:pt>
                <c:pt idx="180">
                  <c:v>5785</c:v>
                </c:pt>
                <c:pt idx="181">
                  <c:v>5816</c:v>
                </c:pt>
                <c:pt idx="182">
                  <c:v>5847</c:v>
                </c:pt>
                <c:pt idx="183">
                  <c:v>5878</c:v>
                </c:pt>
              </c:numCache>
            </c:numRef>
          </c:xVal>
          <c:yVal>
            <c:numRef>
              <c:f>Sheet1!$T$58:$T$241</c:f>
              <c:numCache>
                <c:formatCode>General</c:formatCode>
                <c:ptCount val="184"/>
                <c:pt idx="0">
                  <c:v>100</c:v>
                </c:pt>
                <c:pt idx="1">
                  <c:v>100</c:v>
                </c:pt>
                <c:pt idx="2">
                  <c:v>100</c:v>
                </c:pt>
                <c:pt idx="3">
                  <c:v>98.976109215017146</c:v>
                </c:pt>
                <c:pt idx="4">
                  <c:v>98.47198641765705</c:v>
                </c:pt>
                <c:pt idx="5">
                  <c:v>97.972972972972869</c:v>
                </c:pt>
                <c:pt idx="6">
                  <c:v>97.807757166947709</c:v>
                </c:pt>
                <c:pt idx="7">
                  <c:v>97.31543624161074</c:v>
                </c:pt>
                <c:pt idx="8">
                  <c:v>97.807757166947709</c:v>
                </c:pt>
                <c:pt idx="9">
                  <c:v>97.31543624161074</c:v>
                </c:pt>
                <c:pt idx="10">
                  <c:v>97.31543624161074</c:v>
                </c:pt>
                <c:pt idx="11">
                  <c:v>97.152428810720124</c:v>
                </c:pt>
                <c:pt idx="12">
                  <c:v>96.828046744574195</c:v>
                </c:pt>
                <c:pt idx="13">
                  <c:v>96.521883840905303</c:v>
                </c:pt>
                <c:pt idx="14">
                  <c:v>97.152428810720124</c:v>
                </c:pt>
                <c:pt idx="15">
                  <c:v>96.345514950166105</c:v>
                </c:pt>
                <c:pt idx="16">
                  <c:v>96.505823627287867</c:v>
                </c:pt>
                <c:pt idx="17">
                  <c:v>96.345514950166105</c:v>
                </c:pt>
                <c:pt idx="18">
                  <c:v>96.026490066225179</c:v>
                </c:pt>
                <c:pt idx="19">
                  <c:v>95.867768595041312</c:v>
                </c:pt>
                <c:pt idx="20">
                  <c:v>96.026490066225179</c:v>
                </c:pt>
                <c:pt idx="21">
                  <c:v>95.394736842105218</c:v>
                </c:pt>
                <c:pt idx="22">
                  <c:v>95.175582540203393</c:v>
                </c:pt>
                <c:pt idx="23">
                  <c:v>95.191515481751125</c:v>
                </c:pt>
                <c:pt idx="24">
                  <c:v>94.925573440479212</c:v>
                </c:pt>
                <c:pt idx="25">
                  <c:v>94.161805698737425</c:v>
                </c:pt>
                <c:pt idx="26">
                  <c:v>94.285639971909376</c:v>
                </c:pt>
                <c:pt idx="27">
                  <c:v>92.928166527274414</c:v>
                </c:pt>
                <c:pt idx="28">
                  <c:v>91.639043288388066</c:v>
                </c:pt>
                <c:pt idx="29">
                  <c:v>90.086032160713458</c:v>
                </c:pt>
                <c:pt idx="30">
                  <c:v>90.644261905654943</c:v>
                </c:pt>
                <c:pt idx="31">
                  <c:v>88.291080469708618</c:v>
                </c:pt>
                <c:pt idx="32">
                  <c:v>90.247230732605246</c:v>
                </c:pt>
                <c:pt idx="33">
                  <c:v>89.187136139550077</c:v>
                </c:pt>
                <c:pt idx="34">
                  <c:v>88.832934350929818</c:v>
                </c:pt>
                <c:pt idx="35">
                  <c:v>87.937946133459377</c:v>
                </c:pt>
                <c:pt idx="36">
                  <c:v>86.858464132695659</c:v>
                </c:pt>
                <c:pt idx="37">
                  <c:v>85.685751936793324</c:v>
                </c:pt>
                <c:pt idx="38">
                  <c:v>84.903436978960045</c:v>
                </c:pt>
                <c:pt idx="39">
                  <c:v>84.200501718851555</c:v>
                </c:pt>
                <c:pt idx="40">
                  <c:v>83.432709362156885</c:v>
                </c:pt>
                <c:pt idx="41">
                  <c:v>83.094555873925515</c:v>
                </c:pt>
                <c:pt idx="42">
                  <c:v>82.498158015265005</c:v>
                </c:pt>
                <c:pt idx="43">
                  <c:v>81.526742880114824</c:v>
                </c:pt>
                <c:pt idx="44">
                  <c:v>80.359233483752902</c:v>
                </c:pt>
                <c:pt idx="45">
                  <c:v>79.474590740113996</c:v>
                </c:pt>
                <c:pt idx="46">
                  <c:v>78.650573132150484</c:v>
                </c:pt>
                <c:pt idx="47">
                  <c:v>77.333230222359688</c:v>
                </c:pt>
                <c:pt idx="48">
                  <c:v>76.060685936248021</c:v>
                </c:pt>
                <c:pt idx="49">
                  <c:v>74.987038878193843</c:v>
                </c:pt>
                <c:pt idx="50">
                  <c:v>73.524751220130568</c:v>
                </c:pt>
                <c:pt idx="51">
                  <c:v>72.241015957791333</c:v>
                </c:pt>
                <c:pt idx="52">
                  <c:v>72.032240637361141</c:v>
                </c:pt>
                <c:pt idx="53">
                  <c:v>71.558999161032432</c:v>
                </c:pt>
                <c:pt idx="54">
                  <c:v>71.167477935014219</c:v>
                </c:pt>
                <c:pt idx="55">
                  <c:v>70.697220867869333</c:v>
                </c:pt>
                <c:pt idx="56">
                  <c:v>70.133010882708589</c:v>
                </c:pt>
                <c:pt idx="57">
                  <c:v>69.377990430621907</c:v>
                </c:pt>
                <c:pt idx="58">
                  <c:v>69.04761904761915</c:v>
                </c:pt>
                <c:pt idx="59">
                  <c:v>69.04761904761915</c:v>
                </c:pt>
                <c:pt idx="60">
                  <c:v>68.235294117647072</c:v>
                </c:pt>
                <c:pt idx="61">
                  <c:v>67.44186046511642</c:v>
                </c:pt>
                <c:pt idx="62">
                  <c:v>67.836257309941516</c:v>
                </c:pt>
                <c:pt idx="63">
                  <c:v>66.666666666666657</c:v>
                </c:pt>
                <c:pt idx="64">
                  <c:v>66.285714285714292</c:v>
                </c:pt>
                <c:pt idx="65">
                  <c:v>67.44186046511642</c:v>
                </c:pt>
                <c:pt idx="66">
                  <c:v>67.44186046511642</c:v>
                </c:pt>
                <c:pt idx="67">
                  <c:v>66.666666666666657</c:v>
                </c:pt>
                <c:pt idx="68">
                  <c:v>67.44186046511642</c:v>
                </c:pt>
                <c:pt idx="69">
                  <c:v>69.879518072289073</c:v>
                </c:pt>
                <c:pt idx="70">
                  <c:v>69.04761904761915</c:v>
                </c:pt>
                <c:pt idx="71">
                  <c:v>70.731707317073159</c:v>
                </c:pt>
                <c:pt idx="72">
                  <c:v>73.417721518987364</c:v>
                </c:pt>
                <c:pt idx="73">
                  <c:v>74.358974358974265</c:v>
                </c:pt>
                <c:pt idx="74">
                  <c:v>73.417721518987364</c:v>
                </c:pt>
                <c:pt idx="75">
                  <c:v>73.417721518987364</c:v>
                </c:pt>
                <c:pt idx="76">
                  <c:v>71.165644171779078</c:v>
                </c:pt>
                <c:pt idx="77">
                  <c:v>71.871127633209412</c:v>
                </c:pt>
                <c:pt idx="78">
                  <c:v>71.428571428571388</c:v>
                </c:pt>
                <c:pt idx="79">
                  <c:v>73.399139458364985</c:v>
                </c:pt>
                <c:pt idx="80">
                  <c:v>72.955974842767247</c:v>
                </c:pt>
                <c:pt idx="81">
                  <c:v>72.590738423028725</c:v>
                </c:pt>
                <c:pt idx="82">
                  <c:v>73.604060913705581</c:v>
                </c:pt>
                <c:pt idx="83">
                  <c:v>75.129533678756459</c:v>
                </c:pt>
                <c:pt idx="84">
                  <c:v>68.476977567886564</c:v>
                </c:pt>
                <c:pt idx="85">
                  <c:v>73.204594219361397</c:v>
                </c:pt>
                <c:pt idx="86">
                  <c:v>70.073698199830858</c:v>
                </c:pt>
                <c:pt idx="87">
                  <c:v>69.494368559789109</c:v>
                </c:pt>
                <c:pt idx="88">
                  <c:v>70.465314056615242</c:v>
                </c:pt>
                <c:pt idx="89">
                  <c:v>72.409488139825172</c:v>
                </c:pt>
                <c:pt idx="90">
                  <c:v>70.388349514563004</c:v>
                </c:pt>
                <c:pt idx="91">
                  <c:v>73.510773130544877</c:v>
                </c:pt>
                <c:pt idx="92">
                  <c:v>75.422626788036425</c:v>
                </c:pt>
                <c:pt idx="93">
                  <c:v>75.91623036649213</c:v>
                </c:pt>
                <c:pt idx="94">
                  <c:v>75.816993464052359</c:v>
                </c:pt>
                <c:pt idx="95">
                  <c:v>68.315665488810467</c:v>
                </c:pt>
                <c:pt idx="96">
                  <c:v>65.022421524663613</c:v>
                </c:pt>
                <c:pt idx="97">
                  <c:v>65.462753950338623</c:v>
                </c:pt>
                <c:pt idx="98">
                  <c:v>64.4444444444445</c:v>
                </c:pt>
                <c:pt idx="99">
                  <c:v>61.052631578947334</c:v>
                </c:pt>
                <c:pt idx="100">
                  <c:v>61.702127659574465</c:v>
                </c:pt>
                <c:pt idx="101">
                  <c:v>60.898782024359519</c:v>
                </c:pt>
                <c:pt idx="102">
                  <c:v>61.246040126715961</c:v>
                </c:pt>
                <c:pt idx="103">
                  <c:v>62.071917808219176</c:v>
                </c:pt>
                <c:pt idx="104">
                  <c:v>62.236300502611783</c:v>
                </c:pt>
                <c:pt idx="105">
                  <c:v>62.316207478589504</c:v>
                </c:pt>
                <c:pt idx="106">
                  <c:v>62.357947520411429</c:v>
                </c:pt>
                <c:pt idx="107">
                  <c:v>62.075505219693781</c:v>
                </c:pt>
                <c:pt idx="108">
                  <c:v>61.208552312205896</c:v>
                </c:pt>
                <c:pt idx="109">
                  <c:v>60.486730462786028</c:v>
                </c:pt>
                <c:pt idx="110">
                  <c:v>58.905973878247444</c:v>
                </c:pt>
                <c:pt idx="111">
                  <c:v>58.2132350800984</c:v>
                </c:pt>
                <c:pt idx="112">
                  <c:v>58.139301767033814</c:v>
                </c:pt>
                <c:pt idx="113">
                  <c:v>58.427514120822053</c:v>
                </c:pt>
                <c:pt idx="114">
                  <c:v>56.458513213725652</c:v>
                </c:pt>
                <c:pt idx="115">
                  <c:v>55.571311406299095</c:v>
                </c:pt>
                <c:pt idx="116">
                  <c:v>54.600774201322452</c:v>
                </c:pt>
                <c:pt idx="117">
                  <c:v>55.183857389689344</c:v>
                </c:pt>
                <c:pt idx="118">
                  <c:v>54.626898284715402</c:v>
                </c:pt>
                <c:pt idx="119">
                  <c:v>53.990151451683417</c:v>
                </c:pt>
                <c:pt idx="120">
                  <c:v>54.107253637080255</c:v>
                </c:pt>
                <c:pt idx="121">
                  <c:v>54.977241317861328</c:v>
                </c:pt>
                <c:pt idx="122">
                  <c:v>55.446627363292926</c:v>
                </c:pt>
                <c:pt idx="123">
                  <c:v>56.188646599569651</c:v>
                </c:pt>
                <c:pt idx="124">
                  <c:v>55.987204027989748</c:v>
                </c:pt>
                <c:pt idx="125">
                  <c:v>58.215864425288927</c:v>
                </c:pt>
                <c:pt idx="126">
                  <c:v>59.806022260213922</c:v>
                </c:pt>
                <c:pt idx="127">
                  <c:v>56.605743921470292</c:v>
                </c:pt>
                <c:pt idx="128">
                  <c:v>56.793090043485925</c:v>
                </c:pt>
                <c:pt idx="129">
                  <c:v>57.095830429321261</c:v>
                </c:pt>
                <c:pt idx="130">
                  <c:v>57.32743453800019</c:v>
                </c:pt>
                <c:pt idx="131">
                  <c:v>57.719942837353159</c:v>
                </c:pt>
                <c:pt idx="132">
                  <c:v>55.783122912340666</c:v>
                </c:pt>
                <c:pt idx="133">
                  <c:v>55.427657827866497</c:v>
                </c:pt>
                <c:pt idx="134">
                  <c:v>54.684995568629674</c:v>
                </c:pt>
                <c:pt idx="135">
                  <c:v>52.637979572833729</c:v>
                </c:pt>
                <c:pt idx="136">
                  <c:v>52.081322290895763</c:v>
                </c:pt>
                <c:pt idx="137">
                  <c:v>51.832872944223361</c:v>
                </c:pt>
                <c:pt idx="138">
                  <c:v>49.737548676338058</c:v>
                </c:pt>
                <c:pt idx="139">
                  <c:v>51.05570882048994</c:v>
                </c:pt>
                <c:pt idx="140">
                  <c:v>50.098772320946587</c:v>
                </c:pt>
                <c:pt idx="141">
                  <c:v>49.800754052107045</c:v>
                </c:pt>
                <c:pt idx="142">
                  <c:v>49.198447025572165</c:v>
                </c:pt>
                <c:pt idx="143">
                  <c:v>49.828221501908494</c:v>
                </c:pt>
                <c:pt idx="144">
                  <c:v>50.940019005896744</c:v>
                </c:pt>
                <c:pt idx="145">
                  <c:v>51.367891525183502</c:v>
                </c:pt>
                <c:pt idx="146">
                  <c:v>51.082733771764104</c:v>
                </c:pt>
                <c:pt idx="147">
                  <c:v>51.803105328217327</c:v>
                </c:pt>
                <c:pt idx="148">
                  <c:v>52.067576532604626</c:v>
                </c:pt>
                <c:pt idx="149">
                  <c:v>51.916664801843879</c:v>
                </c:pt>
                <c:pt idx="150">
                  <c:v>52.017424043350204</c:v>
                </c:pt>
                <c:pt idx="151">
                  <c:v>52.28084186577702</c:v>
                </c:pt>
                <c:pt idx="152">
                  <c:v>50.866707301565029</c:v>
                </c:pt>
                <c:pt idx="153">
                  <c:v>50.91993893119048</c:v>
                </c:pt>
                <c:pt idx="154">
                  <c:v>50.862692653410186</c:v>
                </c:pt>
                <c:pt idx="155">
                  <c:v>50.591087071622091</c:v>
                </c:pt>
                <c:pt idx="156">
                  <c:v>50.792316348557982</c:v>
                </c:pt>
                <c:pt idx="157">
                  <c:v>50.848245165690727</c:v>
                </c:pt>
                <c:pt idx="158">
                  <c:v>50.56224342930571</c:v>
                </c:pt>
                <c:pt idx="159">
                  <c:v>50.216145876172206</c:v>
                </c:pt>
                <c:pt idx="160">
                  <c:v>50.043356528716657</c:v>
                </c:pt>
                <c:pt idx="161">
                  <c:v>50.067591248185089</c:v>
                </c:pt>
                <c:pt idx="162">
                  <c:v>50.198761129195169</c:v>
                </c:pt>
                <c:pt idx="163">
                  <c:v>50.147936412416591</c:v>
                </c:pt>
                <c:pt idx="164">
                  <c:v>50.201628783190394</c:v>
                </c:pt>
                <c:pt idx="165">
                  <c:v>49.903247927079306</c:v>
                </c:pt>
                <c:pt idx="166">
                  <c:v>49.442577560912355</c:v>
                </c:pt>
                <c:pt idx="167">
                  <c:v>48.896457535955761</c:v>
                </c:pt>
                <c:pt idx="168">
                  <c:v>48.596686878978332</c:v>
                </c:pt>
                <c:pt idx="169">
                  <c:v>48.340221814941955</c:v>
                </c:pt>
                <c:pt idx="170">
                  <c:v>47.725509202383343</c:v>
                </c:pt>
                <c:pt idx="171">
                  <c:v>47.302455160534763</c:v>
                </c:pt>
                <c:pt idx="172">
                  <c:v>47.706980436025361</c:v>
                </c:pt>
                <c:pt idx="173">
                  <c:v>48.144846260224504</c:v>
                </c:pt>
                <c:pt idx="174">
                  <c:v>48.264435851155845</c:v>
                </c:pt>
                <c:pt idx="175">
                  <c:v>48.094942733849216</c:v>
                </c:pt>
                <c:pt idx="176">
                  <c:v>48.110740971770596</c:v>
                </c:pt>
                <c:pt idx="177">
                  <c:v>48.247533136904934</c:v>
                </c:pt>
                <c:pt idx="178">
                  <c:v>48.244162040495162</c:v>
                </c:pt>
                <c:pt idx="179">
                  <c:v>48.258131079068455</c:v>
                </c:pt>
                <c:pt idx="180">
                  <c:v>48.301172802442345</c:v>
                </c:pt>
                <c:pt idx="181">
                  <c:v>48.07273902719011</c:v>
                </c:pt>
                <c:pt idx="182">
                  <c:v>47.637938525704364</c:v>
                </c:pt>
                <c:pt idx="183">
                  <c:v>47.329475165081952</c:v>
                </c:pt>
              </c:numCache>
            </c:numRef>
          </c:yVal>
          <c:smooth val="0"/>
          <c:extLst>
            <c:ext xmlns:c16="http://schemas.microsoft.com/office/drawing/2014/chart" uri="{C3380CC4-5D6E-409C-BE32-E72D297353CC}">
              <c16:uniqueId val="{00000001-3B1E-4B25-9E49-1B6DBD705FF1}"/>
            </c:ext>
          </c:extLst>
        </c:ser>
        <c:ser>
          <c:idx val="0"/>
          <c:order val="2"/>
          <c:spPr>
            <a:ln w="25400">
              <a:solidFill>
                <a:srgbClr val="000080"/>
              </a:solidFill>
              <a:prstDash val="solid"/>
            </a:ln>
          </c:spPr>
          <c:marker>
            <c:symbol val="none"/>
          </c:marker>
          <c:xVal>
            <c:numRef>
              <c:f>Sheet1!$M$55:$M$238</c:f>
              <c:numCache>
                <c:formatCode>mmm\-yy</c:formatCode>
                <c:ptCount val="184"/>
                <c:pt idx="0">
                  <c:v>280</c:v>
                </c:pt>
                <c:pt idx="1">
                  <c:v>310</c:v>
                </c:pt>
                <c:pt idx="2">
                  <c:v>340</c:v>
                </c:pt>
                <c:pt idx="3">
                  <c:v>370</c:v>
                </c:pt>
                <c:pt idx="4">
                  <c:v>400</c:v>
                </c:pt>
                <c:pt idx="5">
                  <c:v>430</c:v>
                </c:pt>
                <c:pt idx="6">
                  <c:v>460</c:v>
                </c:pt>
                <c:pt idx="7">
                  <c:v>490</c:v>
                </c:pt>
                <c:pt idx="8">
                  <c:v>520</c:v>
                </c:pt>
                <c:pt idx="9">
                  <c:v>550</c:v>
                </c:pt>
                <c:pt idx="10">
                  <c:v>580</c:v>
                </c:pt>
                <c:pt idx="11">
                  <c:v>610</c:v>
                </c:pt>
                <c:pt idx="12">
                  <c:v>640</c:v>
                </c:pt>
                <c:pt idx="13">
                  <c:v>671</c:v>
                </c:pt>
                <c:pt idx="14">
                  <c:v>701</c:v>
                </c:pt>
                <c:pt idx="15">
                  <c:v>732</c:v>
                </c:pt>
                <c:pt idx="16">
                  <c:v>763</c:v>
                </c:pt>
                <c:pt idx="17">
                  <c:v>794</c:v>
                </c:pt>
                <c:pt idx="18">
                  <c:v>825</c:v>
                </c:pt>
                <c:pt idx="19">
                  <c:v>856</c:v>
                </c:pt>
                <c:pt idx="20">
                  <c:v>887</c:v>
                </c:pt>
                <c:pt idx="21">
                  <c:v>918</c:v>
                </c:pt>
                <c:pt idx="22">
                  <c:v>949</c:v>
                </c:pt>
                <c:pt idx="23">
                  <c:v>980</c:v>
                </c:pt>
                <c:pt idx="24">
                  <c:v>1011</c:v>
                </c:pt>
                <c:pt idx="25">
                  <c:v>1042</c:v>
                </c:pt>
                <c:pt idx="26">
                  <c:v>1073</c:v>
                </c:pt>
                <c:pt idx="27">
                  <c:v>1104</c:v>
                </c:pt>
                <c:pt idx="28">
                  <c:v>1135</c:v>
                </c:pt>
                <c:pt idx="29">
                  <c:v>1166</c:v>
                </c:pt>
                <c:pt idx="30">
                  <c:v>1197</c:v>
                </c:pt>
                <c:pt idx="31">
                  <c:v>1228</c:v>
                </c:pt>
                <c:pt idx="32">
                  <c:v>1259</c:v>
                </c:pt>
                <c:pt idx="33">
                  <c:v>1290</c:v>
                </c:pt>
                <c:pt idx="34">
                  <c:v>1321</c:v>
                </c:pt>
                <c:pt idx="35">
                  <c:v>1352</c:v>
                </c:pt>
                <c:pt idx="36">
                  <c:v>1383</c:v>
                </c:pt>
                <c:pt idx="37">
                  <c:v>1414</c:v>
                </c:pt>
                <c:pt idx="38">
                  <c:v>1445</c:v>
                </c:pt>
                <c:pt idx="39">
                  <c:v>1476</c:v>
                </c:pt>
                <c:pt idx="40">
                  <c:v>1507</c:v>
                </c:pt>
                <c:pt idx="41">
                  <c:v>1538</c:v>
                </c:pt>
                <c:pt idx="42">
                  <c:v>1569</c:v>
                </c:pt>
                <c:pt idx="43">
                  <c:v>1600</c:v>
                </c:pt>
                <c:pt idx="44">
                  <c:v>1631</c:v>
                </c:pt>
                <c:pt idx="45">
                  <c:v>1662</c:v>
                </c:pt>
                <c:pt idx="46">
                  <c:v>1693</c:v>
                </c:pt>
                <c:pt idx="47">
                  <c:v>1724</c:v>
                </c:pt>
                <c:pt idx="48">
                  <c:v>1755</c:v>
                </c:pt>
                <c:pt idx="49">
                  <c:v>1786</c:v>
                </c:pt>
                <c:pt idx="50">
                  <c:v>1817</c:v>
                </c:pt>
                <c:pt idx="51">
                  <c:v>1848</c:v>
                </c:pt>
                <c:pt idx="52">
                  <c:v>1879</c:v>
                </c:pt>
                <c:pt idx="53">
                  <c:v>1910</c:v>
                </c:pt>
                <c:pt idx="54">
                  <c:v>1941</c:v>
                </c:pt>
                <c:pt idx="55">
                  <c:v>1972</c:v>
                </c:pt>
                <c:pt idx="56">
                  <c:v>2003</c:v>
                </c:pt>
                <c:pt idx="57">
                  <c:v>2034</c:v>
                </c:pt>
                <c:pt idx="58">
                  <c:v>2065</c:v>
                </c:pt>
                <c:pt idx="59">
                  <c:v>2096</c:v>
                </c:pt>
                <c:pt idx="60">
                  <c:v>2127</c:v>
                </c:pt>
                <c:pt idx="61">
                  <c:v>2158</c:v>
                </c:pt>
                <c:pt idx="62">
                  <c:v>2189</c:v>
                </c:pt>
                <c:pt idx="63">
                  <c:v>2220</c:v>
                </c:pt>
                <c:pt idx="64">
                  <c:v>2251</c:v>
                </c:pt>
                <c:pt idx="65">
                  <c:v>2282</c:v>
                </c:pt>
                <c:pt idx="66">
                  <c:v>2313</c:v>
                </c:pt>
                <c:pt idx="67">
                  <c:v>2344</c:v>
                </c:pt>
                <c:pt idx="68">
                  <c:v>2375</c:v>
                </c:pt>
                <c:pt idx="69">
                  <c:v>2406</c:v>
                </c:pt>
                <c:pt idx="70">
                  <c:v>2437</c:v>
                </c:pt>
                <c:pt idx="71">
                  <c:v>2468</c:v>
                </c:pt>
                <c:pt idx="72">
                  <c:v>2499</c:v>
                </c:pt>
                <c:pt idx="73">
                  <c:v>2530</c:v>
                </c:pt>
                <c:pt idx="74">
                  <c:v>2561</c:v>
                </c:pt>
                <c:pt idx="75">
                  <c:v>2592</c:v>
                </c:pt>
                <c:pt idx="76">
                  <c:v>2623</c:v>
                </c:pt>
                <c:pt idx="77">
                  <c:v>2654</c:v>
                </c:pt>
                <c:pt idx="78">
                  <c:v>2685</c:v>
                </c:pt>
                <c:pt idx="79">
                  <c:v>2716</c:v>
                </c:pt>
                <c:pt idx="80">
                  <c:v>2747</c:v>
                </c:pt>
                <c:pt idx="81">
                  <c:v>2778</c:v>
                </c:pt>
                <c:pt idx="82">
                  <c:v>2809</c:v>
                </c:pt>
                <c:pt idx="83">
                  <c:v>2840</c:v>
                </c:pt>
                <c:pt idx="84">
                  <c:v>2871</c:v>
                </c:pt>
                <c:pt idx="85">
                  <c:v>2902</c:v>
                </c:pt>
                <c:pt idx="86">
                  <c:v>2933</c:v>
                </c:pt>
                <c:pt idx="87">
                  <c:v>2964</c:v>
                </c:pt>
                <c:pt idx="88">
                  <c:v>2995</c:v>
                </c:pt>
                <c:pt idx="89">
                  <c:v>3026</c:v>
                </c:pt>
                <c:pt idx="90">
                  <c:v>3057</c:v>
                </c:pt>
                <c:pt idx="91">
                  <c:v>3088</c:v>
                </c:pt>
                <c:pt idx="92">
                  <c:v>3119</c:v>
                </c:pt>
                <c:pt idx="93">
                  <c:v>3150</c:v>
                </c:pt>
                <c:pt idx="94">
                  <c:v>3181</c:v>
                </c:pt>
                <c:pt idx="95">
                  <c:v>3212</c:v>
                </c:pt>
                <c:pt idx="96">
                  <c:v>3243</c:v>
                </c:pt>
                <c:pt idx="97">
                  <c:v>3274</c:v>
                </c:pt>
                <c:pt idx="98">
                  <c:v>3305</c:v>
                </c:pt>
                <c:pt idx="99">
                  <c:v>3336</c:v>
                </c:pt>
                <c:pt idx="100">
                  <c:v>3367</c:v>
                </c:pt>
                <c:pt idx="101">
                  <c:v>3398</c:v>
                </c:pt>
                <c:pt idx="102">
                  <c:v>3429</c:v>
                </c:pt>
                <c:pt idx="103">
                  <c:v>3460</c:v>
                </c:pt>
                <c:pt idx="104">
                  <c:v>3491</c:v>
                </c:pt>
                <c:pt idx="105">
                  <c:v>3522</c:v>
                </c:pt>
                <c:pt idx="106">
                  <c:v>3553</c:v>
                </c:pt>
                <c:pt idx="107">
                  <c:v>3584</c:v>
                </c:pt>
                <c:pt idx="108">
                  <c:v>3615</c:v>
                </c:pt>
                <c:pt idx="109">
                  <c:v>3646</c:v>
                </c:pt>
                <c:pt idx="110">
                  <c:v>3677</c:v>
                </c:pt>
                <c:pt idx="111">
                  <c:v>3708</c:v>
                </c:pt>
                <c:pt idx="112">
                  <c:v>3739</c:v>
                </c:pt>
                <c:pt idx="113">
                  <c:v>3770</c:v>
                </c:pt>
                <c:pt idx="114">
                  <c:v>3801</c:v>
                </c:pt>
                <c:pt idx="115">
                  <c:v>3832</c:v>
                </c:pt>
                <c:pt idx="116">
                  <c:v>3863</c:v>
                </c:pt>
                <c:pt idx="117">
                  <c:v>3894</c:v>
                </c:pt>
                <c:pt idx="118">
                  <c:v>3925</c:v>
                </c:pt>
                <c:pt idx="119">
                  <c:v>3956</c:v>
                </c:pt>
                <c:pt idx="120">
                  <c:v>3987</c:v>
                </c:pt>
                <c:pt idx="121">
                  <c:v>4018</c:v>
                </c:pt>
                <c:pt idx="122">
                  <c:v>4021</c:v>
                </c:pt>
                <c:pt idx="123">
                  <c:v>4052</c:v>
                </c:pt>
                <c:pt idx="124">
                  <c:v>4083</c:v>
                </c:pt>
                <c:pt idx="125">
                  <c:v>4114</c:v>
                </c:pt>
                <c:pt idx="126">
                  <c:v>4145</c:v>
                </c:pt>
                <c:pt idx="127">
                  <c:v>4176</c:v>
                </c:pt>
                <c:pt idx="128">
                  <c:v>4207</c:v>
                </c:pt>
                <c:pt idx="129">
                  <c:v>4238</c:v>
                </c:pt>
                <c:pt idx="130">
                  <c:v>4269</c:v>
                </c:pt>
                <c:pt idx="131">
                  <c:v>4300</c:v>
                </c:pt>
                <c:pt idx="132">
                  <c:v>4331</c:v>
                </c:pt>
                <c:pt idx="133">
                  <c:v>4362</c:v>
                </c:pt>
                <c:pt idx="134">
                  <c:v>4393</c:v>
                </c:pt>
                <c:pt idx="135">
                  <c:v>4424</c:v>
                </c:pt>
                <c:pt idx="136">
                  <c:v>4455</c:v>
                </c:pt>
                <c:pt idx="137">
                  <c:v>4486</c:v>
                </c:pt>
                <c:pt idx="138">
                  <c:v>4517</c:v>
                </c:pt>
                <c:pt idx="139">
                  <c:v>4548</c:v>
                </c:pt>
                <c:pt idx="140">
                  <c:v>4579</c:v>
                </c:pt>
                <c:pt idx="141">
                  <c:v>4610</c:v>
                </c:pt>
                <c:pt idx="142">
                  <c:v>4641</c:v>
                </c:pt>
                <c:pt idx="143">
                  <c:v>4671</c:v>
                </c:pt>
                <c:pt idx="144">
                  <c:v>4701</c:v>
                </c:pt>
                <c:pt idx="145">
                  <c:v>4731</c:v>
                </c:pt>
                <c:pt idx="146">
                  <c:v>4761</c:v>
                </c:pt>
                <c:pt idx="147">
                  <c:v>4791</c:v>
                </c:pt>
                <c:pt idx="148">
                  <c:v>4821</c:v>
                </c:pt>
                <c:pt idx="149">
                  <c:v>4851</c:v>
                </c:pt>
                <c:pt idx="150">
                  <c:v>4881</c:v>
                </c:pt>
                <c:pt idx="151">
                  <c:v>4911</c:v>
                </c:pt>
                <c:pt idx="152">
                  <c:v>4941</c:v>
                </c:pt>
                <c:pt idx="153">
                  <c:v>4971</c:v>
                </c:pt>
                <c:pt idx="154">
                  <c:v>5001</c:v>
                </c:pt>
                <c:pt idx="155">
                  <c:v>5031</c:v>
                </c:pt>
                <c:pt idx="156">
                  <c:v>5061</c:v>
                </c:pt>
                <c:pt idx="157">
                  <c:v>5091</c:v>
                </c:pt>
                <c:pt idx="158">
                  <c:v>5121</c:v>
                </c:pt>
                <c:pt idx="159">
                  <c:v>5151</c:v>
                </c:pt>
                <c:pt idx="160">
                  <c:v>5181</c:v>
                </c:pt>
                <c:pt idx="161">
                  <c:v>5211</c:v>
                </c:pt>
                <c:pt idx="162">
                  <c:v>5241</c:v>
                </c:pt>
                <c:pt idx="163">
                  <c:v>5271</c:v>
                </c:pt>
                <c:pt idx="164">
                  <c:v>5301</c:v>
                </c:pt>
                <c:pt idx="165">
                  <c:v>5331</c:v>
                </c:pt>
                <c:pt idx="166">
                  <c:v>5361</c:v>
                </c:pt>
                <c:pt idx="167">
                  <c:v>5391</c:v>
                </c:pt>
                <c:pt idx="168">
                  <c:v>5421</c:v>
                </c:pt>
                <c:pt idx="169">
                  <c:v>5451</c:v>
                </c:pt>
                <c:pt idx="170">
                  <c:v>5481</c:v>
                </c:pt>
                <c:pt idx="171">
                  <c:v>5511</c:v>
                </c:pt>
                <c:pt idx="172">
                  <c:v>5541</c:v>
                </c:pt>
                <c:pt idx="173">
                  <c:v>5571</c:v>
                </c:pt>
                <c:pt idx="174">
                  <c:v>5601</c:v>
                </c:pt>
                <c:pt idx="175">
                  <c:v>5631</c:v>
                </c:pt>
                <c:pt idx="176">
                  <c:v>5661</c:v>
                </c:pt>
                <c:pt idx="177">
                  <c:v>5692</c:v>
                </c:pt>
                <c:pt idx="178">
                  <c:v>5723</c:v>
                </c:pt>
                <c:pt idx="179">
                  <c:v>5754</c:v>
                </c:pt>
                <c:pt idx="180">
                  <c:v>5785</c:v>
                </c:pt>
                <c:pt idx="181">
                  <c:v>5816</c:v>
                </c:pt>
                <c:pt idx="182">
                  <c:v>5847</c:v>
                </c:pt>
                <c:pt idx="183">
                  <c:v>5878</c:v>
                </c:pt>
              </c:numCache>
            </c:numRef>
          </c:xVal>
          <c:yVal>
            <c:numRef>
              <c:f>Sheet1!$U$58:$U$241</c:f>
              <c:numCache>
                <c:formatCode>General</c:formatCode>
                <c:ptCount val="184"/>
                <c:pt idx="0">
                  <c:v>100</c:v>
                </c:pt>
                <c:pt idx="1">
                  <c:v>130</c:v>
                </c:pt>
                <c:pt idx="2">
                  <c:v>155.13862</c:v>
                </c:pt>
                <c:pt idx="3">
                  <c:v>158.15667506484613</c:v>
                </c:pt>
                <c:pt idx="4">
                  <c:v>162.38635918304934</c:v>
                </c:pt>
                <c:pt idx="5">
                  <c:v>163.01752643386035</c:v>
                </c:pt>
                <c:pt idx="6">
                  <c:v>176.73848896230376</c:v>
                </c:pt>
                <c:pt idx="7">
                  <c:v>179.18999414393343</c:v>
                </c:pt>
                <c:pt idx="8">
                  <c:v>186.7600915019332</c:v>
                </c:pt>
                <c:pt idx="9">
                  <c:v>190.27970450151304</c:v>
                </c:pt>
                <c:pt idx="10">
                  <c:v>195.41725652305405</c:v>
                </c:pt>
                <c:pt idx="11">
                  <c:v>197.8211833771669</c:v>
                </c:pt>
                <c:pt idx="12">
                  <c:v>201.89253487745694</c:v>
                </c:pt>
                <c:pt idx="13">
                  <c:v>204.47423272734579</c:v>
                </c:pt>
                <c:pt idx="14">
                  <c:v>209.51457393951011</c:v>
                </c:pt>
                <c:pt idx="15">
                  <c:v>209.22884060860628</c:v>
                </c:pt>
                <c:pt idx="16">
                  <c:v>211.67274486995782</c:v>
                </c:pt>
                <c:pt idx="17">
                  <c:v>213.01169804680976</c:v>
                </c:pt>
                <c:pt idx="18">
                  <c:v>214.21711854999523</c:v>
                </c:pt>
                <c:pt idx="19">
                  <c:v>214.93235587143499</c:v>
                </c:pt>
                <c:pt idx="20">
                  <c:v>216.36464516345882</c:v>
                </c:pt>
                <c:pt idx="21">
                  <c:v>223.53884129256309</c:v>
                </c:pt>
                <c:pt idx="22">
                  <c:v>223.91739738743371</c:v>
                </c:pt>
                <c:pt idx="23">
                  <c:v>225.97047639351024</c:v>
                </c:pt>
                <c:pt idx="24">
                  <c:v>228.49391798131217</c:v>
                </c:pt>
                <c:pt idx="25">
                  <c:v>230.73526250944872</c:v>
                </c:pt>
                <c:pt idx="26">
                  <c:v>234.96636558460762</c:v>
                </c:pt>
                <c:pt idx="27">
                  <c:v>233.43611502565042</c:v>
                </c:pt>
                <c:pt idx="28">
                  <c:v>231.57901664929526</c:v>
                </c:pt>
                <c:pt idx="29">
                  <c:v>228.56505403123674</c:v>
                </c:pt>
                <c:pt idx="30">
                  <c:v>231.82123803378892</c:v>
                </c:pt>
                <c:pt idx="31">
                  <c:v>226.93202953263375</c:v>
                </c:pt>
                <c:pt idx="32">
                  <c:v>233.5835854623445</c:v>
                </c:pt>
                <c:pt idx="33">
                  <c:v>232.22482033725387</c:v>
                </c:pt>
                <c:pt idx="34">
                  <c:v>232.69036759428892</c:v>
                </c:pt>
                <c:pt idx="35">
                  <c:v>231.72809768985934</c:v>
                </c:pt>
                <c:pt idx="36">
                  <c:v>229.79905418430539</c:v>
                </c:pt>
                <c:pt idx="37">
                  <c:v>228.51001325375745</c:v>
                </c:pt>
                <c:pt idx="38">
                  <c:v>228.00867199401853</c:v>
                </c:pt>
                <c:pt idx="39">
                  <c:v>227.0254190208417</c:v>
                </c:pt>
                <c:pt idx="40">
                  <c:v>226.97985789953697</c:v>
                </c:pt>
                <c:pt idx="41">
                  <c:v>226.96414621069164</c:v>
                </c:pt>
                <c:pt idx="42">
                  <c:v>227.13782860225808</c:v>
                </c:pt>
                <c:pt idx="43">
                  <c:v>226.70791535553141</c:v>
                </c:pt>
                <c:pt idx="44">
                  <c:v>226.58978747712447</c:v>
                </c:pt>
                <c:pt idx="45">
                  <c:v>227.23268581306988</c:v>
                </c:pt>
                <c:pt idx="46">
                  <c:v>226.22592569479389</c:v>
                </c:pt>
                <c:pt idx="47">
                  <c:v>226.21822286311178</c:v>
                </c:pt>
                <c:pt idx="48">
                  <c:v>223.60820462997708</c:v>
                </c:pt>
                <c:pt idx="49">
                  <c:v>223.09724834591952</c:v>
                </c:pt>
                <c:pt idx="50">
                  <c:v>224.21540010272219</c:v>
                </c:pt>
                <c:pt idx="51">
                  <c:v>226.24873698671561</c:v>
                </c:pt>
                <c:pt idx="52">
                  <c:v>228.97880517335062</c:v>
                </c:pt>
                <c:pt idx="53">
                  <c:v>229.29424288581228</c:v>
                </c:pt>
                <c:pt idx="54">
                  <c:v>229.86402140639086</c:v>
                </c:pt>
                <c:pt idx="55">
                  <c:v>230.85693339234328</c:v>
                </c:pt>
                <c:pt idx="56">
                  <c:v>230.84666067753199</c:v>
                </c:pt>
                <c:pt idx="57">
                  <c:v>232.92869874153754</c:v>
                </c:pt>
                <c:pt idx="58">
                  <c:v>232.74679251966322</c:v>
                </c:pt>
                <c:pt idx="59">
                  <c:v>235.30700723737959</c:v>
                </c:pt>
                <c:pt idx="60">
                  <c:v>236.49184722676299</c:v>
                </c:pt>
                <c:pt idx="61">
                  <c:v>236.54684533076926</c:v>
                </c:pt>
                <c:pt idx="62">
                  <c:v>243.16462374049078</c:v>
                </c:pt>
                <c:pt idx="63">
                  <c:v>239.92801874863486</c:v>
                </c:pt>
                <c:pt idx="64">
                  <c:v>241.89679951962361</c:v>
                </c:pt>
                <c:pt idx="65">
                  <c:v>246.85427753303452</c:v>
                </c:pt>
                <c:pt idx="66">
                  <c:v>251.29765452862893</c:v>
                </c:pt>
                <c:pt idx="67">
                  <c:v>252.38372255279867</c:v>
                </c:pt>
                <c:pt idx="68">
                  <c:v>255.3184170010872</c:v>
                </c:pt>
                <c:pt idx="69">
                  <c:v>262.11296301882226</c:v>
                </c:pt>
                <c:pt idx="70">
                  <c:v>260.80551859614462</c:v>
                </c:pt>
                <c:pt idx="71">
                  <c:v>264.70869582079348</c:v>
                </c:pt>
                <c:pt idx="72">
                  <c:v>272.17817208311897</c:v>
                </c:pt>
                <c:pt idx="73">
                  <c:v>275.94330346360192</c:v>
                </c:pt>
                <c:pt idx="74">
                  <c:v>273.54015165622275</c:v>
                </c:pt>
                <c:pt idx="75">
                  <c:v>272.71953120125403</c:v>
                </c:pt>
                <c:pt idx="76">
                  <c:v>265.94002481826351</c:v>
                </c:pt>
                <c:pt idx="77">
                  <c:v>270.45639165857824</c:v>
                </c:pt>
                <c:pt idx="78">
                  <c:v>273.89804916474651</c:v>
                </c:pt>
                <c:pt idx="79">
                  <c:v>282.58015285429121</c:v>
                </c:pt>
                <c:pt idx="80">
                  <c:v>280.31226051810091</c:v>
                </c:pt>
                <c:pt idx="81">
                  <c:v>285.88166869798181</c:v>
                </c:pt>
                <c:pt idx="82">
                  <c:v>294.51036109431777</c:v>
                </c:pt>
                <c:pt idx="83">
                  <c:v>302.11727378890413</c:v>
                </c:pt>
                <c:pt idx="84">
                  <c:v>279.22056536026503</c:v>
                </c:pt>
                <c:pt idx="85">
                  <c:v>302.07978882552874</c:v>
                </c:pt>
                <c:pt idx="86">
                  <c:v>291.76254323625039</c:v>
                </c:pt>
                <c:pt idx="87">
                  <c:v>291.08651830681055</c:v>
                </c:pt>
                <c:pt idx="88">
                  <c:v>299.87590950033552</c:v>
                </c:pt>
                <c:pt idx="89">
                  <c:v>312.77188392805505</c:v>
                </c:pt>
                <c:pt idx="90">
                  <c:v>309.51434957384339</c:v>
                </c:pt>
                <c:pt idx="91">
                  <c:v>325.50710116246989</c:v>
                </c:pt>
                <c:pt idx="92">
                  <c:v>330.29912442938826</c:v>
                </c:pt>
                <c:pt idx="93">
                  <c:v>333.7906109855291</c:v>
                </c:pt>
                <c:pt idx="94">
                  <c:v>336.68782622336494</c:v>
                </c:pt>
                <c:pt idx="95">
                  <c:v>308.83672370785564</c:v>
                </c:pt>
                <c:pt idx="96">
                  <c:v>294.53675244935579</c:v>
                </c:pt>
                <c:pt idx="97">
                  <c:v>293.86257577444945</c:v>
                </c:pt>
                <c:pt idx="98">
                  <c:v>295.36649913446877</c:v>
                </c:pt>
                <c:pt idx="99">
                  <c:v>283.17874464386745</c:v>
                </c:pt>
                <c:pt idx="100">
                  <c:v>287.3360496184261</c:v>
                </c:pt>
                <c:pt idx="101">
                  <c:v>286.14736415486436</c:v>
                </c:pt>
                <c:pt idx="102">
                  <c:v>293.82239848271934</c:v>
                </c:pt>
                <c:pt idx="103">
                  <c:v>297.78447277732806</c:v>
                </c:pt>
                <c:pt idx="104">
                  <c:v>295.88592629168954</c:v>
                </c:pt>
                <c:pt idx="105">
                  <c:v>295.96955691866344</c:v>
                </c:pt>
                <c:pt idx="106">
                  <c:v>297.05630379749113</c:v>
                </c:pt>
                <c:pt idx="107">
                  <c:v>295.11940383583743</c:v>
                </c:pt>
                <c:pt idx="108">
                  <c:v>293.32571769388375</c:v>
                </c:pt>
                <c:pt idx="109">
                  <c:v>289.28684518444879</c:v>
                </c:pt>
                <c:pt idx="110">
                  <c:v>283.13527333108368</c:v>
                </c:pt>
                <c:pt idx="111">
                  <c:v>280.64499741125076</c:v>
                </c:pt>
                <c:pt idx="112">
                  <c:v>283.65202898460927</c:v>
                </c:pt>
                <c:pt idx="113">
                  <c:v>286.76851836437299</c:v>
                </c:pt>
                <c:pt idx="114">
                  <c:v>281.26101706335265</c:v>
                </c:pt>
                <c:pt idx="115">
                  <c:v>277.9485828919718</c:v>
                </c:pt>
                <c:pt idx="116">
                  <c:v>273.09428966151535</c:v>
                </c:pt>
                <c:pt idx="117">
                  <c:v>279.87482058329732</c:v>
                </c:pt>
                <c:pt idx="118">
                  <c:v>280.65175402153722</c:v>
                </c:pt>
                <c:pt idx="119">
                  <c:v>280.15420044695247</c:v>
                </c:pt>
                <c:pt idx="120">
                  <c:v>284.69250796910825</c:v>
                </c:pt>
                <c:pt idx="121">
                  <c:v>290.13787399814464</c:v>
                </c:pt>
                <c:pt idx="122">
                  <c:v>296.71163057108936</c:v>
                </c:pt>
                <c:pt idx="123">
                  <c:v>305.19263535271142</c:v>
                </c:pt>
                <c:pt idx="124">
                  <c:v>312.00504630757609</c:v>
                </c:pt>
                <c:pt idx="125">
                  <c:v>327.99358126370674</c:v>
                </c:pt>
                <c:pt idx="126">
                  <c:v>338.30048874784598</c:v>
                </c:pt>
                <c:pt idx="127">
                  <c:v>319.23710791189421</c:v>
                </c:pt>
                <c:pt idx="128">
                  <c:v>318.69220782284498</c:v>
                </c:pt>
                <c:pt idx="129">
                  <c:v>320.39102368028699</c:v>
                </c:pt>
                <c:pt idx="130">
                  <c:v>322.33404241750867</c:v>
                </c:pt>
                <c:pt idx="131">
                  <c:v>325.83915647753406</c:v>
                </c:pt>
                <c:pt idx="132">
                  <c:v>317.73961901795383</c:v>
                </c:pt>
                <c:pt idx="133">
                  <c:v>313.50489230580513</c:v>
                </c:pt>
                <c:pt idx="134">
                  <c:v>309.61361768934972</c:v>
                </c:pt>
                <c:pt idx="135">
                  <c:v>300.4080844269875</c:v>
                </c:pt>
                <c:pt idx="136">
                  <c:v>300.50075145547925</c:v>
                </c:pt>
                <c:pt idx="137">
                  <c:v>300.86164260452472</c:v>
                </c:pt>
                <c:pt idx="138">
                  <c:v>292.74121653507569</c:v>
                </c:pt>
                <c:pt idx="139">
                  <c:v>304.05685162669079</c:v>
                </c:pt>
                <c:pt idx="140">
                  <c:v>298.72535379241629</c:v>
                </c:pt>
                <c:pt idx="141">
                  <c:v>301.87922860071876</c:v>
                </c:pt>
                <c:pt idx="142">
                  <c:v>305.08402062454758</c:v>
                </c:pt>
                <c:pt idx="143">
                  <c:v>317.57742120423677</c:v>
                </c:pt>
                <c:pt idx="144">
                  <c:v>324.66340126885473</c:v>
                </c:pt>
                <c:pt idx="145">
                  <c:v>326.0718196234057</c:v>
                </c:pt>
                <c:pt idx="146">
                  <c:v>326.13496464384775</c:v>
                </c:pt>
                <c:pt idx="147">
                  <c:v>332.63381721662421</c:v>
                </c:pt>
                <c:pt idx="148">
                  <c:v>334.33201784961426</c:v>
                </c:pt>
                <c:pt idx="149">
                  <c:v>336.02837681294324</c:v>
                </c:pt>
                <c:pt idx="150">
                  <c:v>336.68053666376397</c:v>
                </c:pt>
                <c:pt idx="151">
                  <c:v>341.64473425693876</c:v>
                </c:pt>
                <c:pt idx="152">
                  <c:v>329.41910615058964</c:v>
                </c:pt>
                <c:pt idx="153">
                  <c:v>331.07094547874391</c:v>
                </c:pt>
                <c:pt idx="154">
                  <c:v>330.69874198228104</c:v>
                </c:pt>
                <c:pt idx="155">
                  <c:v>329.48938839545076</c:v>
                </c:pt>
                <c:pt idx="156">
                  <c:v>328.7510798761715</c:v>
                </c:pt>
                <c:pt idx="157">
                  <c:v>329.85894206585237</c:v>
                </c:pt>
                <c:pt idx="158">
                  <c:v>332.82446875605888</c:v>
                </c:pt>
                <c:pt idx="159">
                  <c:v>330.91458857459725</c:v>
                </c:pt>
                <c:pt idx="160">
                  <c:v>328.67485225740506</c:v>
                </c:pt>
                <c:pt idx="161">
                  <c:v>330.67005694606024</c:v>
                </c:pt>
                <c:pt idx="162">
                  <c:v>331.72044948998121</c:v>
                </c:pt>
                <c:pt idx="163">
                  <c:v>331.75238907804464</c:v>
                </c:pt>
                <c:pt idx="164">
                  <c:v>331.73939934951704</c:v>
                </c:pt>
                <c:pt idx="165">
                  <c:v>329.21865407241989</c:v>
                </c:pt>
                <c:pt idx="166">
                  <c:v>328.35528677925402</c:v>
                </c:pt>
                <c:pt idx="167">
                  <c:v>324.19049823600079</c:v>
                </c:pt>
                <c:pt idx="168">
                  <c:v>322.20297595853123</c:v>
                </c:pt>
                <c:pt idx="169">
                  <c:v>319.0844229574667</c:v>
                </c:pt>
                <c:pt idx="170">
                  <c:v>314.32676468786417</c:v>
                </c:pt>
                <c:pt idx="171">
                  <c:v>314.14242533098184</c:v>
                </c:pt>
                <c:pt idx="172">
                  <c:v>319.10324643326135</c:v>
                </c:pt>
                <c:pt idx="173">
                  <c:v>323.7975772547565</c:v>
                </c:pt>
                <c:pt idx="174">
                  <c:v>323.71691955197224</c:v>
                </c:pt>
                <c:pt idx="175">
                  <c:v>324.16743032545651</c:v>
                </c:pt>
                <c:pt idx="176">
                  <c:v>321.27464386489748</c:v>
                </c:pt>
                <c:pt idx="177">
                  <c:v>325.01898426506943</c:v>
                </c:pt>
                <c:pt idx="178">
                  <c:v>324.99627491062716</c:v>
                </c:pt>
                <c:pt idx="179">
                  <c:v>324.38250483665672</c:v>
                </c:pt>
                <c:pt idx="180">
                  <c:v>324.31757173081945</c:v>
                </c:pt>
                <c:pt idx="181">
                  <c:v>322.25489153376287</c:v>
                </c:pt>
                <c:pt idx="182">
                  <c:v>321.08715054173626</c:v>
                </c:pt>
                <c:pt idx="183">
                  <c:v>318.8344966840848</c:v>
                </c:pt>
              </c:numCache>
            </c:numRef>
          </c:yVal>
          <c:smooth val="0"/>
          <c:extLst>
            <c:ext xmlns:c16="http://schemas.microsoft.com/office/drawing/2014/chart" uri="{C3380CC4-5D6E-409C-BE32-E72D297353CC}">
              <c16:uniqueId val="{00000002-3B1E-4B25-9E49-1B6DBD705FF1}"/>
            </c:ext>
          </c:extLst>
        </c:ser>
        <c:ser>
          <c:idx val="1"/>
          <c:order val="3"/>
          <c:marker>
            <c:symbol val="none"/>
          </c:marker>
          <c:xVal>
            <c:numRef>
              <c:f>'mesecne promene'!$C$2:$C$186</c:f>
              <c:numCache>
                <c:formatCode>General</c:formatCode>
                <c:ptCount val="185"/>
                <c:pt idx="0">
                  <c:v>58</c:v>
                </c:pt>
                <c:pt idx="1">
                  <c:v>58</c:v>
                </c:pt>
                <c:pt idx="2">
                  <c:v>58</c:v>
                </c:pt>
                <c:pt idx="3">
                  <c:v>58.6</c:v>
                </c:pt>
                <c:pt idx="4">
                  <c:v>58.9</c:v>
                </c:pt>
                <c:pt idx="5">
                  <c:v>59.2</c:v>
                </c:pt>
                <c:pt idx="6">
                  <c:v>59.3</c:v>
                </c:pt>
                <c:pt idx="7">
                  <c:v>59.6</c:v>
                </c:pt>
                <c:pt idx="8">
                  <c:v>59.3</c:v>
                </c:pt>
                <c:pt idx="9">
                  <c:v>59.6</c:v>
                </c:pt>
                <c:pt idx="10">
                  <c:v>59.6</c:v>
                </c:pt>
                <c:pt idx="11">
                  <c:v>59.7</c:v>
                </c:pt>
                <c:pt idx="12">
                  <c:v>59.9</c:v>
                </c:pt>
                <c:pt idx="13">
                  <c:v>60.09</c:v>
                </c:pt>
                <c:pt idx="14">
                  <c:v>59.7</c:v>
                </c:pt>
                <c:pt idx="15" formatCode="#,##0.00">
                  <c:v>59.927</c:v>
                </c:pt>
                <c:pt idx="16" formatCode="#,##0.00">
                  <c:v>60.102300000000028</c:v>
                </c:pt>
                <c:pt idx="17" formatCode="#,##0.00">
                  <c:v>60.172900000000013</c:v>
                </c:pt>
                <c:pt idx="18" formatCode="#,##0.00">
                  <c:v>60.414399999999993</c:v>
                </c:pt>
                <c:pt idx="19" formatCode="#,##0.00">
                  <c:v>60.539500000000011</c:v>
                </c:pt>
                <c:pt idx="20" formatCode="#,##0.00">
                  <c:v>60.577400000000004</c:v>
                </c:pt>
                <c:pt idx="21" formatCode="#,##0.00">
                  <c:v>60.776400000000002</c:v>
                </c:pt>
                <c:pt idx="22" formatCode="#,##0.00">
                  <c:v>60.923100000000012</c:v>
                </c:pt>
                <c:pt idx="23" formatCode="#,##0.00">
                  <c:v>60.940200000000004</c:v>
                </c:pt>
                <c:pt idx="24" formatCode="#,##0.00">
                  <c:v>61.089400000000005</c:v>
                </c:pt>
                <c:pt idx="25" formatCode="#,##0.00">
                  <c:v>61.2119</c:v>
                </c:pt>
                <c:pt idx="26" formatCode="#,##0.00">
                  <c:v>61.461200000000005</c:v>
                </c:pt>
                <c:pt idx="27" formatCode="#,##0.00">
                  <c:v>62.016400000000004</c:v>
                </c:pt>
                <c:pt idx="28" formatCode="#,##0.00">
                  <c:v>62.790400000000012</c:v>
                </c:pt>
                <c:pt idx="29" formatCode="#,##0.00">
                  <c:v>63.600700000000003</c:v>
                </c:pt>
                <c:pt idx="30" formatCode="#,##0.00">
                  <c:v>64.170799999999943</c:v>
                </c:pt>
                <c:pt idx="31" formatCode="#,##0.00">
                  <c:v>65.254400000000004</c:v>
                </c:pt>
                <c:pt idx="32" formatCode="#,##0.00">
                  <c:v>65.179099999999949</c:v>
                </c:pt>
                <c:pt idx="33" formatCode="#,##0.00">
                  <c:v>65.104299999999995</c:v>
                </c:pt>
                <c:pt idx="34" formatCode="#,##0.00">
                  <c:v>65.203500000000005</c:v>
                </c:pt>
                <c:pt idx="35" formatCode="#,##0.00">
                  <c:v>65.720600000000005</c:v>
                </c:pt>
                <c:pt idx="36" formatCode="#,##0.00">
                  <c:v>66.402000000000001</c:v>
                </c:pt>
                <c:pt idx="37" formatCode="#,##0.00">
                  <c:v>67.131900000000002</c:v>
                </c:pt>
                <c:pt idx="38" formatCode="#,##0.00">
                  <c:v>68.186399999999978</c:v>
                </c:pt>
                <c:pt idx="39" formatCode="#,##0.00">
                  <c:v>68.719600000000057</c:v>
                </c:pt>
                <c:pt idx="40" formatCode="#,##0.00">
                  <c:v>69.379899999999978</c:v>
                </c:pt>
                <c:pt idx="41" formatCode="#,##0.00">
                  <c:v>69.544399999999996</c:v>
                </c:pt>
                <c:pt idx="42" formatCode="#,##0.00">
                  <c:v>70.043999999999997</c:v>
                </c:pt>
                <c:pt idx="43" formatCode="#,##0.00">
                  <c:v>70.712700000000012</c:v>
                </c:pt>
                <c:pt idx="44" formatCode="#,##0.00">
                  <c:v>71.5535</c:v>
                </c:pt>
                <c:pt idx="45" formatCode="#,##0.00">
                  <c:v>72.622899999999959</c:v>
                </c:pt>
                <c:pt idx="46" formatCode="#,##0.00">
                  <c:v>73.221599999999995</c:v>
                </c:pt>
                <c:pt idx="47" formatCode="#,##0.00">
                  <c:v>74.088399999999979</c:v>
                </c:pt>
                <c:pt idx="48" formatCode="#,##0.00">
                  <c:v>75.493399999999994</c:v>
                </c:pt>
                <c:pt idx="49" formatCode="#,##0.00">
                  <c:v>77.0184</c:v>
                </c:pt>
                <c:pt idx="50" formatCode="#,##0.00">
                  <c:v>78.401100000000056</c:v>
                </c:pt>
                <c:pt idx="51" formatCode="#,##0.00">
                  <c:v>79.793400000000005</c:v>
                </c:pt>
                <c:pt idx="52" formatCode="#,##0.00">
                  <c:v>80.10799999999999</c:v>
                </c:pt>
                <c:pt idx="53" formatCode="#,##0.00">
                  <c:v>80.726399999999998</c:v>
                </c:pt>
                <c:pt idx="54" formatCode="#,##0.00">
                  <c:v>81.299899999999994</c:v>
                </c:pt>
                <c:pt idx="55" formatCode="#,##0.00">
                  <c:v>81.812799999999982</c:v>
                </c:pt>
                <c:pt idx="56" formatCode="#,##0.00">
                  <c:v>82.517200000000059</c:v>
                </c:pt>
                <c:pt idx="57" formatCode="#,##0.00">
                  <c:v>82.998199999999997</c:v>
                </c:pt>
                <c:pt idx="58" formatCode="#,##0.00">
                  <c:v>83.996499999999997</c:v>
                </c:pt>
                <c:pt idx="59" formatCode="#,##0.00">
                  <c:v>84.495800000000003</c:v>
                </c:pt>
                <c:pt idx="60" formatCode="#,##0.00">
                  <c:v>85.141300000000001</c:v>
                </c:pt>
                <c:pt idx="61" formatCode="#,##0.00">
                  <c:v>86.076999999999998</c:v>
                </c:pt>
                <c:pt idx="62" formatCode="#,##0.00">
                  <c:v>85.907300000000006</c:v>
                </c:pt>
                <c:pt idx="63" formatCode="#,##0.00">
                  <c:v>86.903300000000002</c:v>
                </c:pt>
                <c:pt idx="64" formatCode="#,##0.00">
                  <c:v>87.260200000000026</c:v>
                </c:pt>
                <c:pt idx="65" formatCode="#,##0.00">
                  <c:v>87.10329999999999</c:v>
                </c:pt>
                <c:pt idx="66" formatCode="#,##0.00">
                  <c:v>86.5608</c:v>
                </c:pt>
                <c:pt idx="67" formatCode="#,##0.00">
                  <c:v>87.393000000000001</c:v>
                </c:pt>
                <c:pt idx="68" formatCode="#,##0.00">
                  <c:v>86.760900000000007</c:v>
                </c:pt>
                <c:pt idx="69" formatCode="#,##0.00">
                  <c:v>83.793099999999995</c:v>
                </c:pt>
                <c:pt idx="70" formatCode="#,##0.00">
                  <c:v>82.889299999999992</c:v>
                </c:pt>
                <c:pt idx="71" formatCode="#,##0.00">
                  <c:v>83.062100000000001</c:v>
                </c:pt>
                <c:pt idx="72" formatCode="#,##0.00">
                  <c:v>80.878499999999988</c:v>
                </c:pt>
                <c:pt idx="73" formatCode="#,##0.00">
                  <c:v>78.940399999999997</c:v>
                </c:pt>
                <c:pt idx="74" formatCode="#,##0.00">
                  <c:v>78.781200000000027</c:v>
                </c:pt>
                <c:pt idx="75" formatCode="#,##0.00">
                  <c:v>79.658699999999982</c:v>
                </c:pt>
                <c:pt idx="76" formatCode="#,##0.00">
                  <c:v>79.399299999999997</c:v>
                </c:pt>
                <c:pt idx="77" formatCode="#,##0.00">
                  <c:v>80.896799999999999</c:v>
                </c:pt>
                <c:pt idx="78" formatCode="#,##0.00">
                  <c:v>80.589200000000005</c:v>
                </c:pt>
                <c:pt idx="79" formatCode="#,##0.00">
                  <c:v>81.477000000000004</c:v>
                </c:pt>
                <c:pt idx="80" formatCode="#,##0.00">
                  <c:v>81.166499999999999</c:v>
                </c:pt>
                <c:pt idx="81" formatCode="#,##0.00">
                  <c:v>80.620399999999989</c:v>
                </c:pt>
                <c:pt idx="82" formatCode="#,##0.00">
                  <c:v>80.070300000000003</c:v>
                </c:pt>
                <c:pt idx="83" formatCode="#,##0.00">
                  <c:v>79.411800000000056</c:v>
                </c:pt>
                <c:pt idx="84" formatCode="#,##0.00">
                  <c:v>77.662699999999987</c:v>
                </c:pt>
                <c:pt idx="85" formatCode="#,##0.00">
                  <c:v>79.197900000000004</c:v>
                </c:pt>
                <c:pt idx="86" formatCode="#,##0.00">
                  <c:v>79.566900000000004</c:v>
                </c:pt>
                <c:pt idx="87" formatCode="#,##0.00">
                  <c:v>81.846000000000004</c:v>
                </c:pt>
                <c:pt idx="88" formatCode="#,##0.00">
                  <c:v>82.945499999999996</c:v>
                </c:pt>
                <c:pt idx="89" formatCode="#,##0.00">
                  <c:v>83.131900000000002</c:v>
                </c:pt>
                <c:pt idx="90" formatCode="#,##0.00">
                  <c:v>81.028699999999986</c:v>
                </c:pt>
                <c:pt idx="91" formatCode="#,##0.00">
                  <c:v>82.018900000000002</c:v>
                </c:pt>
                <c:pt idx="92" formatCode="#,##0.00">
                  <c:v>80.245999999999995</c:v>
                </c:pt>
                <c:pt idx="93" formatCode="#,##0.00">
                  <c:v>78.372799999999941</c:v>
                </c:pt>
                <c:pt idx="94" formatCode="#,##0.00">
                  <c:v>76.551699999999997</c:v>
                </c:pt>
                <c:pt idx="95" formatCode="#,##0.00">
                  <c:v>76.422600000000003</c:v>
                </c:pt>
                <c:pt idx="96" formatCode="#,##0.00">
                  <c:v>81.295599999999993</c:v>
                </c:pt>
                <c:pt idx="97" formatCode="#,##0.00">
                  <c:v>86.450800000000001</c:v>
                </c:pt>
                <c:pt idx="98" formatCode="#,##0.00">
                  <c:v>87.300200000000004</c:v>
                </c:pt>
                <c:pt idx="99" formatCode="#,##0.00">
                  <c:v>93.508899999999983</c:v>
                </c:pt>
                <c:pt idx="100" formatCode="#,##0.00">
                  <c:v>93.686499999999981</c:v>
                </c:pt>
                <c:pt idx="101" formatCode="#,##0.00">
                  <c:v>94.495099999999994</c:v>
                </c:pt>
                <c:pt idx="102" formatCode="#,##0.00">
                  <c:v>94.107399999999998</c:v>
                </c:pt>
                <c:pt idx="103" formatCode="#,##0.00">
                  <c:v>94.655299999999983</c:v>
                </c:pt>
                <c:pt idx="104" formatCode="#,##0.00">
                  <c:v>93.740799999999993</c:v>
                </c:pt>
                <c:pt idx="105" formatCode="#,##0.00">
                  <c:v>93.154699999999991</c:v>
                </c:pt>
                <c:pt idx="106" formatCode="#,##0.00">
                  <c:v>93.264700000000005</c:v>
                </c:pt>
                <c:pt idx="107" formatCode="#,##0.00">
                  <c:v>93.299000000000007</c:v>
                </c:pt>
                <c:pt idx="108" formatCode="#,##0.00">
                  <c:v>93.166499999999999</c:v>
                </c:pt>
                <c:pt idx="109" formatCode="#,##0.00">
                  <c:v>94.267200000000059</c:v>
                </c:pt>
                <c:pt idx="110" formatCode="#,##0.00">
                  <c:v>95.9833</c:v>
                </c:pt>
                <c:pt idx="111" formatCode="#,##0.00">
                  <c:v>97.287400000000005</c:v>
                </c:pt>
                <c:pt idx="112" formatCode="#,##0.00">
                  <c:v>98.795100000000005</c:v>
                </c:pt>
                <c:pt idx="113" formatCode="#,##0.00">
                  <c:v>99.704800000000006</c:v>
                </c:pt>
                <c:pt idx="114" formatCode="#,##0.00">
                  <c:v>99.403200000000027</c:v>
                </c:pt>
                <c:pt idx="115" formatCode="#,##0.00">
                  <c:v>100.97790000000002</c:v>
                </c:pt>
                <c:pt idx="116" formatCode="#,##0.00">
                  <c:v>103.50790000000002</c:v>
                </c:pt>
                <c:pt idx="117" formatCode="#,##0.00">
                  <c:v>104.70480000000002</c:v>
                </c:pt>
                <c:pt idx="118" formatCode="#,##0.00">
                  <c:v>105.29649999999999</c:v>
                </c:pt>
                <c:pt idx="119" formatCode="#,##0.00">
                  <c:v>105.43519999999999</c:v>
                </c:pt>
                <c:pt idx="120" formatCode="#,##0.00">
                  <c:v>106.3318</c:v>
                </c:pt>
                <c:pt idx="121" formatCode="#,##0.00">
                  <c:v>107.0668</c:v>
                </c:pt>
                <c:pt idx="122" formatCode="#,##0.00">
                  <c:v>106.2771</c:v>
                </c:pt>
                <c:pt idx="123" formatCode="#,##0.00">
                  <c:v>105.13500000000001</c:v>
                </c:pt>
                <c:pt idx="124" formatCode="#,##0.00">
                  <c:v>103.5239</c:v>
                </c:pt>
                <c:pt idx="125" formatCode="#,##0.00">
                  <c:v>103.3352</c:v>
                </c:pt>
                <c:pt idx="126" formatCode="#,##0.00">
                  <c:v>101.43950000000002</c:v>
                </c:pt>
                <c:pt idx="127" formatCode="#,##0.00">
                  <c:v>98.237399999999994</c:v>
                </c:pt>
                <c:pt idx="128" formatCode="#,##0.00">
                  <c:v>99.796000000000006</c:v>
                </c:pt>
                <c:pt idx="129" formatCode="#,##0.00">
                  <c:v>102.38539999999998</c:v>
                </c:pt>
                <c:pt idx="130" formatCode="#,##0.00">
                  <c:v>102.25449999999999</c:v>
                </c:pt>
                <c:pt idx="131" formatCode="#,##0.00">
                  <c:v>101.2112000000001</c:v>
                </c:pt>
                <c:pt idx="132" formatCode="#,##0.00">
                  <c:v>100.5981</c:v>
                </c:pt>
                <c:pt idx="133" formatCode="#,##0.00">
                  <c:v>102.67599999999995</c:v>
                </c:pt>
                <c:pt idx="134" formatCode="#,##0.00">
                  <c:v>102.93320000000006</c:v>
                </c:pt>
                <c:pt idx="135" formatCode="#,##0.00">
                  <c:v>105.0385</c:v>
                </c:pt>
                <c:pt idx="136" formatCode="#,##0.00">
                  <c:v>108.10380000000001</c:v>
                </c:pt>
                <c:pt idx="137" formatCode="#,##0.00">
                  <c:v>110.8994</c:v>
                </c:pt>
                <c:pt idx="138" formatCode="#,##0.00">
                  <c:v>111.62579999999994</c:v>
                </c:pt>
                <c:pt idx="139" formatCode="#,##0.00">
                  <c:v>113.6014</c:v>
                </c:pt>
                <c:pt idx="140" formatCode="#,##0.00">
                  <c:v>115.7713</c:v>
                </c:pt>
                <c:pt idx="141" formatCode="#,##0.00">
                  <c:v>116.46410000000006</c:v>
                </c:pt>
                <c:pt idx="142" formatCode="#,##0.00">
                  <c:v>117.8899</c:v>
                </c:pt>
                <c:pt idx="143" formatCode="#,##0.00">
                  <c:v>116.3999</c:v>
                </c:pt>
                <c:pt idx="144" formatCode="#,##0.00">
                  <c:v>113.85939999999998</c:v>
                </c:pt>
                <c:pt idx="145" formatCode="#,##0.00">
                  <c:v>112.91100000000006</c:v>
                </c:pt>
                <c:pt idx="146" formatCode="#,##0.00">
                  <c:v>113.54130000000002</c:v>
                </c:pt>
                <c:pt idx="147" formatCode="#,##0.00">
                  <c:v>111.9624</c:v>
                </c:pt>
                <c:pt idx="148" formatCode="#,##0.00">
                  <c:v>111.3937</c:v>
                </c:pt>
                <c:pt idx="149" formatCode="#,##0.00">
                  <c:v>111.71750000000006</c:v>
                </c:pt>
                <c:pt idx="150" formatCode="#,##0.00">
                  <c:v>111.50109999999999</c:v>
                </c:pt>
                <c:pt idx="151" formatCode="#,##0.00">
                  <c:v>110.9393</c:v>
                </c:pt>
                <c:pt idx="152" formatCode="#,##0.00">
                  <c:v>114.0235</c:v>
                </c:pt>
                <c:pt idx="153" formatCode="#,##0.00">
                  <c:v>113.90430000000002</c:v>
                </c:pt>
                <c:pt idx="154" formatCode="#,##0.00">
                  <c:v>114.0325</c:v>
                </c:pt>
                <c:pt idx="155" formatCode="#,##0.00">
                  <c:v>114.6447</c:v>
                </c:pt>
                <c:pt idx="156" formatCode="#,##0.00">
                  <c:v>114.1905</c:v>
                </c:pt>
                <c:pt idx="157" formatCode="#,##0.00">
                  <c:v>114.06489999999999</c:v>
                </c:pt>
                <c:pt idx="158" formatCode="#,##0.00">
                  <c:v>114.71010000000005</c:v>
                </c:pt>
                <c:pt idx="159" formatCode="#,##0.00">
                  <c:v>115.50069999999999</c:v>
                </c:pt>
                <c:pt idx="160" formatCode="#,##0.00">
                  <c:v>115.8995</c:v>
                </c:pt>
                <c:pt idx="161" formatCode="#,##0.00">
                  <c:v>115.8434</c:v>
                </c:pt>
                <c:pt idx="162" formatCode="#,##0.00">
                  <c:v>115.5407</c:v>
                </c:pt>
                <c:pt idx="163" formatCode="#,##0.00">
                  <c:v>115.65779999999998</c:v>
                </c:pt>
                <c:pt idx="164" formatCode="#,##0.00">
                  <c:v>115.53410000000002</c:v>
                </c:pt>
                <c:pt idx="165" formatCode="#,##0.00">
                  <c:v>116.22490000000002</c:v>
                </c:pt>
                <c:pt idx="166" formatCode="#,##0.00">
                  <c:v>117.3078</c:v>
                </c:pt>
                <c:pt idx="167" formatCode="#,##0.00">
                  <c:v>118.61799999999999</c:v>
                </c:pt>
                <c:pt idx="168" formatCode="#,##0.00">
                  <c:v>119.3497</c:v>
                </c:pt>
                <c:pt idx="169" formatCode="#,##0.00">
                  <c:v>119.9829</c:v>
                </c:pt>
                <c:pt idx="170" formatCode="#,##0.00">
                  <c:v>121.52829999999999</c:v>
                </c:pt>
                <c:pt idx="171" formatCode="#,##0.00">
                  <c:v>122.6152</c:v>
                </c:pt>
                <c:pt idx="172" formatCode="#,##0.00">
                  <c:v>121.57550000000001</c:v>
                </c:pt>
                <c:pt idx="173" formatCode="#,##0.00">
                  <c:v>120.46980000000002</c:v>
                </c:pt>
                <c:pt idx="174" formatCode="#,##0.00">
                  <c:v>120.17129999999999</c:v>
                </c:pt>
                <c:pt idx="175" formatCode="#,##0.00">
                  <c:v>120.59480000000002</c:v>
                </c:pt>
                <c:pt idx="176" formatCode="#,##0.00">
                  <c:v>120.5552</c:v>
                </c:pt>
                <c:pt idx="177" formatCode="#,##0.00">
                  <c:v>120.21339999999999</c:v>
                </c:pt>
                <c:pt idx="178" formatCode="#,##0.00">
                  <c:v>120.2218</c:v>
                </c:pt>
                <c:pt idx="179" formatCode="#,##0.00">
                  <c:v>120.187</c:v>
                </c:pt>
                <c:pt idx="180" formatCode="#,##0.00">
                  <c:v>120.07989999999998</c:v>
                </c:pt>
                <c:pt idx="181" formatCode="#,##0.00">
                  <c:v>120.65049999999998</c:v>
                </c:pt>
                <c:pt idx="182" formatCode="#,##0.00">
                  <c:v>121.7517</c:v>
                </c:pt>
                <c:pt idx="183" formatCode="#,##0.00">
                  <c:v>122.54519999999999</c:v>
                </c:pt>
                <c:pt idx="184" formatCode="#,##0.00">
                  <c:v>122.87649999999998</c:v>
                </c:pt>
              </c:numCache>
            </c:numRef>
          </c:xVal>
          <c:yVal>
            <c:numLit>
              <c:formatCode>General</c:formatCode>
              <c:ptCount val="1"/>
              <c:pt idx="0">
                <c:v>1</c:v>
              </c:pt>
            </c:numLit>
          </c:yVal>
          <c:smooth val="0"/>
          <c:extLst>
            <c:ext xmlns:c16="http://schemas.microsoft.com/office/drawing/2014/chart" uri="{C3380CC4-5D6E-409C-BE32-E72D297353CC}">
              <c16:uniqueId val="{00000003-3B1E-4B25-9E49-1B6DBD705FF1}"/>
            </c:ext>
          </c:extLst>
        </c:ser>
        <c:ser>
          <c:idx val="2"/>
          <c:order val="4"/>
          <c:marker>
            <c:symbol val="none"/>
          </c:marker>
          <c:xVal>
            <c:numRef>
              <c:f>Sheet1!$R$58:$R$241</c:f>
              <c:numCache>
                <c:formatCode>General</c:formatCode>
                <c:ptCount val="18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numCache>
            </c:numRef>
          </c:xVal>
          <c:yVal>
            <c:numRef>
              <c:f>Sheet1!$R$58:$R$242</c:f>
              <c:numCache>
                <c:formatCode>General</c:formatCode>
                <c:ptCount val="18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numCache>
            </c:numRef>
          </c:yVal>
          <c:smooth val="0"/>
          <c:extLst>
            <c:ext xmlns:c16="http://schemas.microsoft.com/office/drawing/2014/chart" uri="{C3380CC4-5D6E-409C-BE32-E72D297353CC}">
              <c16:uniqueId val="{00000004-3B1E-4B25-9E49-1B6DBD705FF1}"/>
            </c:ext>
          </c:extLst>
        </c:ser>
        <c:ser>
          <c:idx val="5"/>
          <c:order val="5"/>
          <c:spPr>
            <a:ln w="9525">
              <a:solidFill>
                <a:srgbClr val="000000"/>
              </a:solidFill>
            </a:ln>
          </c:spPr>
          <c:marker>
            <c:symbol val="none"/>
          </c:marker>
          <c:xVal>
            <c:numRef>
              <c:f>Sheet1!$M$55:$M$238</c:f>
              <c:numCache>
                <c:formatCode>mmm\-yy</c:formatCode>
                <c:ptCount val="184"/>
                <c:pt idx="0">
                  <c:v>280</c:v>
                </c:pt>
                <c:pt idx="1">
                  <c:v>310</c:v>
                </c:pt>
                <c:pt idx="2">
                  <c:v>340</c:v>
                </c:pt>
                <c:pt idx="3">
                  <c:v>370</c:v>
                </c:pt>
                <c:pt idx="4">
                  <c:v>400</c:v>
                </c:pt>
                <c:pt idx="5">
                  <c:v>430</c:v>
                </c:pt>
                <c:pt idx="6">
                  <c:v>460</c:v>
                </c:pt>
                <c:pt idx="7">
                  <c:v>490</c:v>
                </c:pt>
                <c:pt idx="8">
                  <c:v>520</c:v>
                </c:pt>
                <c:pt idx="9">
                  <c:v>550</c:v>
                </c:pt>
                <c:pt idx="10">
                  <c:v>580</c:v>
                </c:pt>
                <c:pt idx="11">
                  <c:v>610</c:v>
                </c:pt>
                <c:pt idx="12">
                  <c:v>640</c:v>
                </c:pt>
                <c:pt idx="13">
                  <c:v>671</c:v>
                </c:pt>
                <c:pt idx="14">
                  <c:v>701</c:v>
                </c:pt>
                <c:pt idx="15">
                  <c:v>732</c:v>
                </c:pt>
                <c:pt idx="16">
                  <c:v>763</c:v>
                </c:pt>
                <c:pt idx="17">
                  <c:v>794</c:v>
                </c:pt>
                <c:pt idx="18">
                  <c:v>825</c:v>
                </c:pt>
                <c:pt idx="19">
                  <c:v>856</c:v>
                </c:pt>
                <c:pt idx="20">
                  <c:v>887</c:v>
                </c:pt>
                <c:pt idx="21">
                  <c:v>918</c:v>
                </c:pt>
                <c:pt idx="22">
                  <c:v>949</c:v>
                </c:pt>
                <c:pt idx="23">
                  <c:v>980</c:v>
                </c:pt>
                <c:pt idx="24">
                  <c:v>1011</c:v>
                </c:pt>
                <c:pt idx="25">
                  <c:v>1042</c:v>
                </c:pt>
                <c:pt idx="26">
                  <c:v>1073</c:v>
                </c:pt>
                <c:pt idx="27">
                  <c:v>1104</c:v>
                </c:pt>
                <c:pt idx="28">
                  <c:v>1135</c:v>
                </c:pt>
                <c:pt idx="29">
                  <c:v>1166</c:v>
                </c:pt>
                <c:pt idx="30">
                  <c:v>1197</c:v>
                </c:pt>
                <c:pt idx="31">
                  <c:v>1228</c:v>
                </c:pt>
                <c:pt idx="32">
                  <c:v>1259</c:v>
                </c:pt>
                <c:pt idx="33">
                  <c:v>1290</c:v>
                </c:pt>
                <c:pt idx="34">
                  <c:v>1321</c:v>
                </c:pt>
                <c:pt idx="35">
                  <c:v>1352</c:v>
                </c:pt>
                <c:pt idx="36">
                  <c:v>1383</c:v>
                </c:pt>
                <c:pt idx="37">
                  <c:v>1414</c:v>
                </c:pt>
                <c:pt idx="38">
                  <c:v>1445</c:v>
                </c:pt>
                <c:pt idx="39">
                  <c:v>1476</c:v>
                </c:pt>
                <c:pt idx="40">
                  <c:v>1507</c:v>
                </c:pt>
                <c:pt idx="41">
                  <c:v>1538</c:v>
                </c:pt>
                <c:pt idx="42">
                  <c:v>1569</c:v>
                </c:pt>
                <c:pt idx="43">
                  <c:v>1600</c:v>
                </c:pt>
                <c:pt idx="44">
                  <c:v>1631</c:v>
                </c:pt>
                <c:pt idx="45">
                  <c:v>1662</c:v>
                </c:pt>
                <c:pt idx="46">
                  <c:v>1693</c:v>
                </c:pt>
                <c:pt idx="47">
                  <c:v>1724</c:v>
                </c:pt>
                <c:pt idx="48">
                  <c:v>1755</c:v>
                </c:pt>
                <c:pt idx="49">
                  <c:v>1786</c:v>
                </c:pt>
                <c:pt idx="50">
                  <c:v>1817</c:v>
                </c:pt>
                <c:pt idx="51">
                  <c:v>1848</c:v>
                </c:pt>
                <c:pt idx="52">
                  <c:v>1879</c:v>
                </c:pt>
                <c:pt idx="53">
                  <c:v>1910</c:v>
                </c:pt>
                <c:pt idx="54">
                  <c:v>1941</c:v>
                </c:pt>
                <c:pt idx="55">
                  <c:v>1972</c:v>
                </c:pt>
                <c:pt idx="56">
                  <c:v>2003</c:v>
                </c:pt>
                <c:pt idx="57">
                  <c:v>2034</c:v>
                </c:pt>
                <c:pt idx="58">
                  <c:v>2065</c:v>
                </c:pt>
                <c:pt idx="59">
                  <c:v>2096</c:v>
                </c:pt>
                <c:pt idx="60">
                  <c:v>2127</c:v>
                </c:pt>
                <c:pt idx="61">
                  <c:v>2158</c:v>
                </c:pt>
                <c:pt idx="62">
                  <c:v>2189</c:v>
                </c:pt>
                <c:pt idx="63">
                  <c:v>2220</c:v>
                </c:pt>
                <c:pt idx="64">
                  <c:v>2251</c:v>
                </c:pt>
                <c:pt idx="65">
                  <c:v>2282</c:v>
                </c:pt>
                <c:pt idx="66">
                  <c:v>2313</c:v>
                </c:pt>
                <c:pt idx="67">
                  <c:v>2344</c:v>
                </c:pt>
                <c:pt idx="68">
                  <c:v>2375</c:v>
                </c:pt>
                <c:pt idx="69">
                  <c:v>2406</c:v>
                </c:pt>
                <c:pt idx="70">
                  <c:v>2437</c:v>
                </c:pt>
                <c:pt idx="71">
                  <c:v>2468</c:v>
                </c:pt>
                <c:pt idx="72">
                  <c:v>2499</c:v>
                </c:pt>
                <c:pt idx="73">
                  <c:v>2530</c:v>
                </c:pt>
                <c:pt idx="74">
                  <c:v>2561</c:v>
                </c:pt>
                <c:pt idx="75">
                  <c:v>2592</c:v>
                </c:pt>
                <c:pt idx="76">
                  <c:v>2623</c:v>
                </c:pt>
                <c:pt idx="77">
                  <c:v>2654</c:v>
                </c:pt>
                <c:pt idx="78">
                  <c:v>2685</c:v>
                </c:pt>
                <c:pt idx="79">
                  <c:v>2716</c:v>
                </c:pt>
                <c:pt idx="80">
                  <c:v>2747</c:v>
                </c:pt>
                <c:pt idx="81">
                  <c:v>2778</c:v>
                </c:pt>
                <c:pt idx="82">
                  <c:v>2809</c:v>
                </c:pt>
                <c:pt idx="83">
                  <c:v>2840</c:v>
                </c:pt>
                <c:pt idx="84">
                  <c:v>2871</c:v>
                </c:pt>
                <c:pt idx="85">
                  <c:v>2902</c:v>
                </c:pt>
                <c:pt idx="86">
                  <c:v>2933</c:v>
                </c:pt>
                <c:pt idx="87">
                  <c:v>2964</c:v>
                </c:pt>
                <c:pt idx="88">
                  <c:v>2995</c:v>
                </c:pt>
                <c:pt idx="89">
                  <c:v>3026</c:v>
                </c:pt>
                <c:pt idx="90">
                  <c:v>3057</c:v>
                </c:pt>
                <c:pt idx="91">
                  <c:v>3088</c:v>
                </c:pt>
                <c:pt idx="92">
                  <c:v>3119</c:v>
                </c:pt>
                <c:pt idx="93">
                  <c:v>3150</c:v>
                </c:pt>
                <c:pt idx="94">
                  <c:v>3181</c:v>
                </c:pt>
                <c:pt idx="95">
                  <c:v>3212</c:v>
                </c:pt>
                <c:pt idx="96">
                  <c:v>3243</c:v>
                </c:pt>
                <c:pt idx="97">
                  <c:v>3274</c:v>
                </c:pt>
                <c:pt idx="98">
                  <c:v>3305</c:v>
                </c:pt>
                <c:pt idx="99">
                  <c:v>3336</c:v>
                </c:pt>
                <c:pt idx="100">
                  <c:v>3367</c:v>
                </c:pt>
                <c:pt idx="101">
                  <c:v>3398</c:v>
                </c:pt>
                <c:pt idx="102">
                  <c:v>3429</c:v>
                </c:pt>
                <c:pt idx="103">
                  <c:v>3460</c:v>
                </c:pt>
                <c:pt idx="104">
                  <c:v>3491</c:v>
                </c:pt>
                <c:pt idx="105">
                  <c:v>3522</c:v>
                </c:pt>
                <c:pt idx="106">
                  <c:v>3553</c:v>
                </c:pt>
                <c:pt idx="107">
                  <c:v>3584</c:v>
                </c:pt>
                <c:pt idx="108">
                  <c:v>3615</c:v>
                </c:pt>
                <c:pt idx="109">
                  <c:v>3646</c:v>
                </c:pt>
                <c:pt idx="110">
                  <c:v>3677</c:v>
                </c:pt>
                <c:pt idx="111">
                  <c:v>3708</c:v>
                </c:pt>
                <c:pt idx="112">
                  <c:v>3739</c:v>
                </c:pt>
                <c:pt idx="113">
                  <c:v>3770</c:v>
                </c:pt>
                <c:pt idx="114">
                  <c:v>3801</c:v>
                </c:pt>
                <c:pt idx="115">
                  <c:v>3832</c:v>
                </c:pt>
                <c:pt idx="116">
                  <c:v>3863</c:v>
                </c:pt>
                <c:pt idx="117">
                  <c:v>3894</c:v>
                </c:pt>
                <c:pt idx="118">
                  <c:v>3925</c:v>
                </c:pt>
                <c:pt idx="119">
                  <c:v>3956</c:v>
                </c:pt>
                <c:pt idx="120">
                  <c:v>3987</c:v>
                </c:pt>
                <c:pt idx="121">
                  <c:v>4018</c:v>
                </c:pt>
                <c:pt idx="122">
                  <c:v>4021</c:v>
                </c:pt>
                <c:pt idx="123">
                  <c:v>4052</c:v>
                </c:pt>
                <c:pt idx="124">
                  <c:v>4083</c:v>
                </c:pt>
                <c:pt idx="125">
                  <c:v>4114</c:v>
                </c:pt>
                <c:pt idx="126">
                  <c:v>4145</c:v>
                </c:pt>
                <c:pt idx="127">
                  <c:v>4176</c:v>
                </c:pt>
                <c:pt idx="128">
                  <c:v>4207</c:v>
                </c:pt>
                <c:pt idx="129">
                  <c:v>4238</c:v>
                </c:pt>
                <c:pt idx="130">
                  <c:v>4269</c:v>
                </c:pt>
                <c:pt idx="131">
                  <c:v>4300</c:v>
                </c:pt>
                <c:pt idx="132">
                  <c:v>4331</c:v>
                </c:pt>
                <c:pt idx="133">
                  <c:v>4362</c:v>
                </c:pt>
                <c:pt idx="134">
                  <c:v>4393</c:v>
                </c:pt>
                <c:pt idx="135">
                  <c:v>4424</c:v>
                </c:pt>
                <c:pt idx="136">
                  <c:v>4455</c:v>
                </c:pt>
                <c:pt idx="137">
                  <c:v>4486</c:v>
                </c:pt>
                <c:pt idx="138">
                  <c:v>4517</c:v>
                </c:pt>
                <c:pt idx="139">
                  <c:v>4548</c:v>
                </c:pt>
                <c:pt idx="140">
                  <c:v>4579</c:v>
                </c:pt>
                <c:pt idx="141">
                  <c:v>4610</c:v>
                </c:pt>
                <c:pt idx="142">
                  <c:v>4641</c:v>
                </c:pt>
                <c:pt idx="143">
                  <c:v>4671</c:v>
                </c:pt>
                <c:pt idx="144">
                  <c:v>4701</c:v>
                </c:pt>
                <c:pt idx="145">
                  <c:v>4731</c:v>
                </c:pt>
                <c:pt idx="146">
                  <c:v>4761</c:v>
                </c:pt>
                <c:pt idx="147">
                  <c:v>4791</c:v>
                </c:pt>
                <c:pt idx="148">
                  <c:v>4821</c:v>
                </c:pt>
                <c:pt idx="149">
                  <c:v>4851</c:v>
                </c:pt>
                <c:pt idx="150">
                  <c:v>4881</c:v>
                </c:pt>
                <c:pt idx="151">
                  <c:v>4911</c:v>
                </c:pt>
                <c:pt idx="152">
                  <c:v>4941</c:v>
                </c:pt>
                <c:pt idx="153">
                  <c:v>4971</c:v>
                </c:pt>
                <c:pt idx="154">
                  <c:v>5001</c:v>
                </c:pt>
                <c:pt idx="155">
                  <c:v>5031</c:v>
                </c:pt>
                <c:pt idx="156">
                  <c:v>5061</c:v>
                </c:pt>
                <c:pt idx="157">
                  <c:v>5091</c:v>
                </c:pt>
                <c:pt idx="158">
                  <c:v>5121</c:v>
                </c:pt>
                <c:pt idx="159">
                  <c:v>5151</c:v>
                </c:pt>
                <c:pt idx="160">
                  <c:v>5181</c:v>
                </c:pt>
                <c:pt idx="161">
                  <c:v>5211</c:v>
                </c:pt>
                <c:pt idx="162">
                  <c:v>5241</c:v>
                </c:pt>
                <c:pt idx="163">
                  <c:v>5271</c:v>
                </c:pt>
                <c:pt idx="164">
                  <c:v>5301</c:v>
                </c:pt>
                <c:pt idx="165">
                  <c:v>5331</c:v>
                </c:pt>
                <c:pt idx="166">
                  <c:v>5361</c:v>
                </c:pt>
                <c:pt idx="167">
                  <c:v>5391</c:v>
                </c:pt>
                <c:pt idx="168">
                  <c:v>5421</c:v>
                </c:pt>
                <c:pt idx="169">
                  <c:v>5451</c:v>
                </c:pt>
                <c:pt idx="170">
                  <c:v>5481</c:v>
                </c:pt>
                <c:pt idx="171">
                  <c:v>5511</c:v>
                </c:pt>
                <c:pt idx="172">
                  <c:v>5541</c:v>
                </c:pt>
                <c:pt idx="173">
                  <c:v>5571</c:v>
                </c:pt>
                <c:pt idx="174">
                  <c:v>5601</c:v>
                </c:pt>
                <c:pt idx="175">
                  <c:v>5631</c:v>
                </c:pt>
                <c:pt idx="176">
                  <c:v>5661</c:v>
                </c:pt>
                <c:pt idx="177">
                  <c:v>5692</c:v>
                </c:pt>
                <c:pt idx="178">
                  <c:v>5723</c:v>
                </c:pt>
                <c:pt idx="179">
                  <c:v>5754</c:v>
                </c:pt>
                <c:pt idx="180">
                  <c:v>5785</c:v>
                </c:pt>
                <c:pt idx="181">
                  <c:v>5816</c:v>
                </c:pt>
                <c:pt idx="182">
                  <c:v>5847</c:v>
                </c:pt>
                <c:pt idx="183">
                  <c:v>5878</c:v>
                </c:pt>
              </c:numCache>
            </c:numRef>
          </c:xVal>
          <c:yVal>
            <c:numRef>
              <c:f>Sheet1!$R$58:$R$241</c:f>
              <c:numCache>
                <c:formatCode>General</c:formatCode>
                <c:ptCount val="18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numCache>
            </c:numRef>
          </c:yVal>
          <c:smooth val="0"/>
          <c:extLst>
            <c:ext xmlns:c16="http://schemas.microsoft.com/office/drawing/2014/chart" uri="{C3380CC4-5D6E-409C-BE32-E72D297353CC}">
              <c16:uniqueId val="{00000005-3B1E-4B25-9E49-1B6DBD705FF1}"/>
            </c:ext>
          </c:extLst>
        </c:ser>
        <c:dLbls>
          <c:showLegendKey val="0"/>
          <c:showVal val="0"/>
          <c:showCatName val="0"/>
          <c:showSerName val="0"/>
          <c:showPercent val="0"/>
          <c:showBubbleSize val="0"/>
        </c:dLbls>
        <c:axId val="317108608"/>
        <c:axId val="317110144"/>
      </c:scatterChart>
      <c:valAx>
        <c:axId val="317108608"/>
        <c:scaling>
          <c:orientation val="minMax"/>
          <c:max val="5900"/>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sz="800" b="0" i="0" u="none" strike="noStrike" baseline="0">
                <a:solidFill>
                  <a:srgbClr val="000000"/>
                </a:solidFill>
                <a:latin typeface="Arial"/>
                <a:ea typeface="Arial"/>
                <a:cs typeface="Arial"/>
              </a:defRPr>
            </a:pPr>
            <a:endParaRPr lang="en-US"/>
          </a:p>
        </c:txPr>
        <c:crossAx val="317110144"/>
        <c:crossesAt val="40"/>
        <c:crossBetween val="midCat"/>
      </c:valAx>
      <c:valAx>
        <c:axId val="317110144"/>
        <c:scaling>
          <c:orientation val="minMax"/>
          <c:max val="350"/>
          <c:min val="40"/>
        </c:scaling>
        <c:delete val="0"/>
        <c:axPos val="l"/>
        <c:numFmt formatCode="0"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317108608"/>
        <c:crossesAt val="280"/>
        <c:crossBetween val="midCat"/>
        <c:majorUnit val="60"/>
        <c:minorUnit val="1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drawing1.xml><?xml version="1.0" encoding="utf-8"?>
<c:userShapes xmlns:c="http://schemas.openxmlformats.org/drawingml/2006/chart">
  <cdr:relSizeAnchor xmlns:cdr="http://schemas.openxmlformats.org/drawingml/2006/chartDrawing">
    <cdr:from>
      <cdr:x>0.10699</cdr:x>
      <cdr:y>0.17358</cdr:y>
    </cdr:from>
    <cdr:to>
      <cdr:x>0.23942</cdr:x>
      <cdr:y>0.89716</cdr:y>
    </cdr:to>
    <cdr:sp macro="" textlink="">
      <cdr:nvSpPr>
        <cdr:cNvPr id="37889" name="Rectangle 1"/>
        <cdr:cNvSpPr>
          <a:spLocks xmlns:a="http://schemas.openxmlformats.org/drawingml/2006/main" noChangeArrowheads="1"/>
        </cdr:cNvSpPr>
      </cdr:nvSpPr>
      <cdr:spPr bwMode="auto">
        <a:xfrm xmlns:a="http://schemas.openxmlformats.org/drawingml/2006/main">
          <a:off x="561854" y="755581"/>
          <a:ext cx="695446" cy="3149669"/>
        </a:xfrm>
        <a:prstGeom xmlns:a="http://schemas.openxmlformats.org/drawingml/2006/main" prst="rect">
          <a:avLst/>
        </a:prstGeom>
        <a:solidFill xmlns:a="http://schemas.openxmlformats.org/drawingml/2006/main">
          <a:srgbClr val="C0C0C0">
            <a:alpha val="34000"/>
          </a:srgbClr>
        </a:solidFill>
        <a:ln xmlns:a="http://schemas.openxmlformats.org/drawingml/2006/main" w="9525">
          <a:noFill/>
          <a:miter lim="800000"/>
          <a:headEnd/>
          <a:tailEnd/>
        </a:ln>
      </cdr:spPr>
    </cdr:sp>
  </cdr:relSizeAnchor>
</c:userShapes>
</file>

<file path=ppt/drawings/drawing2.xml><?xml version="1.0" encoding="utf-8"?>
<c:userShapes xmlns:c="http://schemas.openxmlformats.org/drawingml/2006/chart">
  <cdr:relSizeAnchor xmlns:cdr="http://schemas.openxmlformats.org/drawingml/2006/chartDrawing">
    <cdr:from>
      <cdr:x>0.17102</cdr:x>
      <cdr:y>0.26632</cdr:y>
    </cdr:from>
    <cdr:to>
      <cdr:x>0.2761</cdr:x>
      <cdr:y>0.80798</cdr:y>
    </cdr:to>
    <cdr:sp macro="" textlink="">
      <cdr:nvSpPr>
        <cdr:cNvPr id="7170" name="Rectangle 2"/>
        <cdr:cNvSpPr>
          <a:spLocks xmlns:a="http://schemas.openxmlformats.org/drawingml/2006/main" noChangeArrowheads="1"/>
        </cdr:cNvSpPr>
      </cdr:nvSpPr>
      <cdr:spPr bwMode="auto">
        <a:xfrm xmlns:a="http://schemas.openxmlformats.org/drawingml/2006/main">
          <a:off x="790575" y="1017211"/>
          <a:ext cx="485775" cy="2068889"/>
        </a:xfrm>
        <a:prstGeom xmlns:a="http://schemas.openxmlformats.org/drawingml/2006/main" prst="rect">
          <a:avLst/>
        </a:prstGeom>
        <a:solidFill xmlns:a="http://schemas.openxmlformats.org/drawingml/2006/main">
          <a:srgbClr val="969696">
            <a:alpha val="20000"/>
          </a:srgbClr>
        </a:solidFill>
        <a:ln xmlns:a="http://schemas.openxmlformats.org/drawingml/2006/main" w="9525">
          <a:noFill/>
          <a:miter lim="800000"/>
          <a:headEnd/>
          <a:tailEnd/>
        </a:ln>
      </cdr:spPr>
    </cdr:sp>
  </cdr:relSizeAnchor>
  <cdr:relSizeAnchor xmlns:cdr="http://schemas.openxmlformats.org/drawingml/2006/chartDrawing">
    <cdr:from>
      <cdr:x>0.56586</cdr:x>
      <cdr:y>0.21858</cdr:y>
    </cdr:from>
    <cdr:to>
      <cdr:x>0.96319</cdr:x>
      <cdr:y>0.29492</cdr:y>
    </cdr:to>
    <cdr:sp macro="" textlink="">
      <cdr:nvSpPr>
        <cdr:cNvPr id="7173" name="Text Box 5"/>
        <cdr:cNvSpPr txBox="1">
          <a:spLocks xmlns:a="http://schemas.openxmlformats.org/drawingml/2006/main" noChangeArrowheads="1"/>
        </cdr:cNvSpPr>
      </cdr:nvSpPr>
      <cdr:spPr bwMode="auto">
        <a:xfrm xmlns:a="http://schemas.openxmlformats.org/drawingml/2006/main">
          <a:off x="2615851" y="818926"/>
          <a:ext cx="1836794" cy="28597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1">
            <a:defRPr sz="1000"/>
          </a:pPr>
          <a:r>
            <a:rPr lang="en-US" sz="975" b="1" i="0" strike="noStrike">
              <a:solidFill>
                <a:srgbClr val="000000"/>
              </a:solidFill>
              <a:latin typeface="Arial"/>
              <a:cs typeface="Arial"/>
            </a:rPr>
            <a:t>realni exr din/</a:t>
          </a:r>
          <a:r>
            <a:rPr lang="en-US" sz="950" b="1" i="0" strike="noStrike">
              <a:solidFill>
                <a:srgbClr val="000000"/>
              </a:solidFill>
              <a:latin typeface="Arial"/>
              <a:cs typeface="Arial"/>
            </a:rPr>
            <a:t>€</a:t>
          </a:r>
          <a:endParaRPr lang="en-US" sz="975" b="0" i="0" strike="noStrike">
            <a:solidFill>
              <a:srgbClr val="000000"/>
            </a:solidFill>
            <a:latin typeface="Arial"/>
            <a:cs typeface="Arial"/>
          </a:endParaRPr>
        </a:p>
        <a:p xmlns:a="http://schemas.openxmlformats.org/drawingml/2006/main">
          <a:pPr algn="ctr" rtl="1">
            <a:defRPr sz="1000"/>
          </a:pPr>
          <a:endParaRPr lang="en-US" sz="975" b="0" i="0" strike="noStrike">
            <a:solidFill>
              <a:srgbClr val="000000"/>
            </a:solidFill>
            <a:latin typeface="Arial"/>
            <a:cs typeface="Arial"/>
          </a:endParaRPr>
        </a:p>
      </cdr:txBody>
    </cdr:sp>
  </cdr:relSizeAnchor>
  <cdr:relSizeAnchor xmlns:cdr="http://schemas.openxmlformats.org/drawingml/2006/chartDrawing">
    <cdr:from>
      <cdr:x>0.49511</cdr:x>
      <cdr:y>0.70261</cdr:y>
    </cdr:from>
    <cdr:to>
      <cdr:x>0.98536</cdr:x>
      <cdr:y>0.74445</cdr:y>
    </cdr:to>
    <cdr:sp macro="" textlink="">
      <cdr:nvSpPr>
        <cdr:cNvPr id="7174" name="Text Box 6"/>
        <cdr:cNvSpPr txBox="1">
          <a:spLocks xmlns:a="http://schemas.openxmlformats.org/drawingml/2006/main" noChangeArrowheads="1"/>
        </cdr:cNvSpPr>
      </cdr:nvSpPr>
      <cdr:spPr bwMode="auto">
        <a:xfrm xmlns:a="http://schemas.openxmlformats.org/drawingml/2006/main">
          <a:off x="2291937" y="2636798"/>
          <a:ext cx="2269435" cy="15700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1">
            <a:defRPr sz="1000"/>
          </a:pPr>
          <a:r>
            <a:rPr lang="en-US" sz="975" b="0" i="0" strike="noStrike" dirty="0" err="1">
              <a:solidFill>
                <a:srgbClr val="000000"/>
              </a:solidFill>
              <a:latin typeface="Arial"/>
              <a:cs typeface="Arial"/>
            </a:rPr>
            <a:t>nominaln</a:t>
          </a:r>
          <a:r>
            <a:rPr lang="sr-Latn-RS" sz="975" b="0" i="0" strike="noStrike" dirty="0">
              <a:solidFill>
                <a:srgbClr val="000000"/>
              </a:solidFill>
              <a:latin typeface="Arial"/>
              <a:cs typeface="Arial"/>
            </a:rPr>
            <a:t>i</a:t>
          </a:r>
          <a:r>
            <a:rPr lang="en-US" sz="975" b="0" i="0" strike="noStrike" dirty="0">
              <a:solidFill>
                <a:srgbClr val="000000"/>
              </a:solidFill>
              <a:latin typeface="Arial"/>
              <a:cs typeface="Arial"/>
            </a:rPr>
            <a:t> </a:t>
          </a:r>
          <a:r>
            <a:rPr lang="en-US" sz="975" b="0" i="0" strike="noStrike" dirty="0" err="1">
              <a:solidFill>
                <a:srgbClr val="000000"/>
              </a:solidFill>
              <a:latin typeface="Arial"/>
              <a:cs typeface="Arial"/>
            </a:rPr>
            <a:t>exr</a:t>
          </a:r>
          <a:r>
            <a:rPr lang="en-US" sz="975" b="0" i="0" strike="noStrike" dirty="0">
              <a:solidFill>
                <a:srgbClr val="000000"/>
              </a:solidFill>
              <a:latin typeface="Arial"/>
              <a:cs typeface="Arial"/>
            </a:rPr>
            <a:t>, dec.2000 =100</a:t>
          </a:r>
        </a:p>
        <a:p xmlns:a="http://schemas.openxmlformats.org/drawingml/2006/main">
          <a:pPr algn="ctr" rtl="1">
            <a:defRPr sz="1000"/>
          </a:pPr>
          <a:endParaRPr lang="en-US" sz="975" b="0" i="0" strike="noStrike" dirty="0">
            <a:solidFill>
              <a:srgbClr val="000000"/>
            </a:solidFill>
            <a:latin typeface="Arial"/>
            <a:cs typeface="Arial"/>
          </a:endParaRPr>
        </a:p>
        <a:p xmlns:a="http://schemas.openxmlformats.org/drawingml/2006/main">
          <a:pPr algn="ctr" rtl="1">
            <a:defRPr sz="1000"/>
          </a:pPr>
          <a:r>
            <a:rPr lang="en-US" sz="975" b="0" i="0" strike="noStrike" dirty="0" err="1">
              <a:solidFill>
                <a:srgbClr val="000000"/>
              </a:solidFill>
              <a:latin typeface="Arial"/>
              <a:cs typeface="Arial"/>
            </a:rPr>
            <a:t>kurs</a:t>
          </a:r>
          <a:endParaRPr lang="en-US" sz="975" b="0" i="0" strike="noStrike" dirty="0">
            <a:solidFill>
              <a:srgbClr val="000000"/>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0.17102</cdr:x>
      <cdr:y>0.26632</cdr:y>
    </cdr:from>
    <cdr:to>
      <cdr:x>0.2761</cdr:x>
      <cdr:y>0.80798</cdr:y>
    </cdr:to>
    <cdr:sp macro="" textlink="">
      <cdr:nvSpPr>
        <cdr:cNvPr id="7170" name="Rectangle 2"/>
        <cdr:cNvSpPr>
          <a:spLocks xmlns:a="http://schemas.openxmlformats.org/drawingml/2006/main" noChangeArrowheads="1"/>
        </cdr:cNvSpPr>
      </cdr:nvSpPr>
      <cdr:spPr bwMode="auto">
        <a:xfrm xmlns:a="http://schemas.openxmlformats.org/drawingml/2006/main">
          <a:off x="790575" y="1017211"/>
          <a:ext cx="485775" cy="2068889"/>
        </a:xfrm>
        <a:prstGeom xmlns:a="http://schemas.openxmlformats.org/drawingml/2006/main" prst="rect">
          <a:avLst/>
        </a:prstGeom>
        <a:solidFill xmlns:a="http://schemas.openxmlformats.org/drawingml/2006/main">
          <a:srgbClr val="969696">
            <a:alpha val="20000"/>
          </a:srgbClr>
        </a:solidFill>
        <a:ln xmlns:a="http://schemas.openxmlformats.org/drawingml/2006/main" w="9525">
          <a:noFill/>
          <a:miter lim="800000"/>
          <a:headEnd/>
          <a:tailEnd/>
        </a:ln>
      </cdr:spPr>
    </cdr:sp>
  </cdr:relSizeAnchor>
  <cdr:relSizeAnchor xmlns:cdr="http://schemas.openxmlformats.org/drawingml/2006/chartDrawing">
    <cdr:from>
      <cdr:x>0.56586</cdr:x>
      <cdr:y>0.21858</cdr:y>
    </cdr:from>
    <cdr:to>
      <cdr:x>0.96319</cdr:x>
      <cdr:y>0.29492</cdr:y>
    </cdr:to>
    <cdr:sp macro="" textlink="">
      <cdr:nvSpPr>
        <cdr:cNvPr id="7173" name="Text Box 5"/>
        <cdr:cNvSpPr txBox="1">
          <a:spLocks xmlns:a="http://schemas.openxmlformats.org/drawingml/2006/main" noChangeArrowheads="1"/>
        </cdr:cNvSpPr>
      </cdr:nvSpPr>
      <cdr:spPr bwMode="auto">
        <a:xfrm xmlns:a="http://schemas.openxmlformats.org/drawingml/2006/main">
          <a:off x="2615851" y="818926"/>
          <a:ext cx="1836794" cy="28597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1">
            <a:defRPr sz="1000"/>
          </a:pPr>
          <a:r>
            <a:rPr lang="en-US" sz="975" b="1" i="0" strike="noStrike">
              <a:solidFill>
                <a:srgbClr val="000000"/>
              </a:solidFill>
              <a:latin typeface="Arial"/>
              <a:cs typeface="Arial"/>
            </a:rPr>
            <a:t>realni exr din/</a:t>
          </a:r>
          <a:r>
            <a:rPr lang="en-US" sz="950" b="1" i="0" strike="noStrike">
              <a:solidFill>
                <a:srgbClr val="000000"/>
              </a:solidFill>
              <a:latin typeface="Arial"/>
              <a:cs typeface="Arial"/>
            </a:rPr>
            <a:t>€</a:t>
          </a:r>
          <a:endParaRPr lang="en-US" sz="975" b="0" i="0" strike="noStrike">
            <a:solidFill>
              <a:srgbClr val="000000"/>
            </a:solidFill>
            <a:latin typeface="Arial"/>
            <a:cs typeface="Arial"/>
          </a:endParaRPr>
        </a:p>
        <a:p xmlns:a="http://schemas.openxmlformats.org/drawingml/2006/main">
          <a:pPr algn="ctr" rtl="1">
            <a:defRPr sz="1000"/>
          </a:pPr>
          <a:endParaRPr lang="en-US" sz="975" b="0" i="0" strike="noStrike">
            <a:solidFill>
              <a:srgbClr val="000000"/>
            </a:solidFill>
            <a:latin typeface="Arial"/>
            <a:cs typeface="Arial"/>
          </a:endParaRPr>
        </a:p>
      </cdr:txBody>
    </cdr:sp>
  </cdr:relSizeAnchor>
  <cdr:relSizeAnchor xmlns:cdr="http://schemas.openxmlformats.org/drawingml/2006/chartDrawing">
    <cdr:from>
      <cdr:x>0.16981</cdr:x>
      <cdr:y>0.63889</cdr:y>
    </cdr:from>
    <cdr:to>
      <cdr:x>0.66006</cdr:x>
      <cdr:y>0.75</cdr:y>
    </cdr:to>
    <cdr:sp macro="" textlink="">
      <cdr:nvSpPr>
        <cdr:cNvPr id="7174" name="Text Box 6"/>
        <cdr:cNvSpPr txBox="1">
          <a:spLocks xmlns:a="http://schemas.openxmlformats.org/drawingml/2006/main" noChangeArrowheads="1"/>
        </cdr:cNvSpPr>
      </cdr:nvSpPr>
      <cdr:spPr bwMode="auto">
        <a:xfrm xmlns:a="http://schemas.openxmlformats.org/drawingml/2006/main">
          <a:off x="648072" y="1656184"/>
          <a:ext cx="1871002" cy="28803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1">
            <a:defRPr sz="1000"/>
          </a:pPr>
          <a:r>
            <a:rPr lang="en-US" sz="975" b="0" i="0" strike="noStrike" dirty="0" err="1">
              <a:solidFill>
                <a:srgbClr val="000000"/>
              </a:solidFill>
              <a:latin typeface="Arial"/>
              <a:cs typeface="Arial"/>
            </a:rPr>
            <a:t>nominaln</a:t>
          </a:r>
          <a:r>
            <a:rPr lang="sr-Latn-RS" sz="975" b="0" i="0" strike="noStrike" dirty="0">
              <a:solidFill>
                <a:srgbClr val="000000"/>
              </a:solidFill>
              <a:latin typeface="Arial"/>
              <a:cs typeface="Arial"/>
            </a:rPr>
            <a:t>i</a:t>
          </a:r>
          <a:r>
            <a:rPr lang="en-US" sz="975" b="0" i="0" strike="noStrike" dirty="0">
              <a:solidFill>
                <a:srgbClr val="000000"/>
              </a:solidFill>
              <a:latin typeface="Arial"/>
              <a:cs typeface="Arial"/>
            </a:rPr>
            <a:t> </a:t>
          </a:r>
          <a:r>
            <a:rPr lang="en-US" sz="975" b="0" i="0" strike="noStrike" dirty="0" err="1">
              <a:solidFill>
                <a:srgbClr val="000000"/>
              </a:solidFill>
              <a:latin typeface="Arial"/>
              <a:cs typeface="Arial"/>
            </a:rPr>
            <a:t>exr</a:t>
          </a:r>
          <a:r>
            <a:rPr lang="en-US" sz="975" b="0" i="0" strike="noStrike" dirty="0">
              <a:solidFill>
                <a:srgbClr val="000000"/>
              </a:solidFill>
              <a:latin typeface="Arial"/>
              <a:cs typeface="Arial"/>
            </a:rPr>
            <a:t>, dec.2000 =100</a:t>
          </a:r>
        </a:p>
        <a:p xmlns:a="http://schemas.openxmlformats.org/drawingml/2006/main">
          <a:pPr algn="ctr" rtl="1">
            <a:defRPr sz="1000"/>
          </a:pPr>
          <a:endParaRPr lang="en-US" sz="975" b="0" i="0" strike="noStrike" dirty="0">
            <a:solidFill>
              <a:srgbClr val="000000"/>
            </a:solidFill>
            <a:latin typeface="Arial"/>
            <a:cs typeface="Arial"/>
          </a:endParaRPr>
        </a:p>
        <a:p xmlns:a="http://schemas.openxmlformats.org/drawingml/2006/main">
          <a:pPr algn="ctr" rtl="1">
            <a:defRPr sz="1000"/>
          </a:pPr>
          <a:r>
            <a:rPr lang="en-US" sz="975" b="0" i="0" strike="noStrike" dirty="0" err="1">
              <a:solidFill>
                <a:srgbClr val="000000"/>
              </a:solidFill>
              <a:latin typeface="Arial"/>
              <a:cs typeface="Arial"/>
            </a:rPr>
            <a:t>kurs</a:t>
          </a:r>
          <a:endParaRPr lang="en-US" sz="975" b="0" i="0" strike="noStrike" dirty="0">
            <a:solidFill>
              <a:srgbClr val="000000"/>
            </a:solidFill>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178179" name="Rectangle 3"/>
          <p:cNvSpPr>
            <a:spLocks noGrp="1" noChangeArrowheads="1"/>
          </p:cNvSpPr>
          <p:nvPr>
            <p:ph type="dt" sz="quarter" idx="1"/>
          </p:nvPr>
        </p:nvSpPr>
        <p:spPr bwMode="auto">
          <a:xfrm>
            <a:off x="376555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78180" name="Rectangle 4"/>
          <p:cNvSpPr>
            <a:spLocks noGrp="1" noChangeArrowheads="1"/>
          </p:cNvSpPr>
          <p:nvPr>
            <p:ph type="ftr" sz="quarter" idx="2"/>
          </p:nvPr>
        </p:nvSpPr>
        <p:spPr bwMode="auto">
          <a:xfrm>
            <a:off x="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178181" name="Rectangle 5"/>
          <p:cNvSpPr>
            <a:spLocks noGrp="1" noChangeArrowheads="1"/>
          </p:cNvSpPr>
          <p:nvPr>
            <p:ph type="sldNum" sz="quarter" idx="3"/>
          </p:nvPr>
        </p:nvSpPr>
        <p:spPr bwMode="auto">
          <a:xfrm>
            <a:off x="376555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EF486F6-E82E-4AC0-A340-2BEC1BE70EE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76555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877888" y="733425"/>
            <a:ext cx="4889500" cy="36671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85825" y="4645025"/>
            <a:ext cx="4873625" cy="4398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Klicken Sie, um die Formate des Vorlagentextes zu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4102" name="Rectangle 6"/>
          <p:cNvSpPr>
            <a:spLocks noGrp="1" noChangeArrowheads="1"/>
          </p:cNvSpPr>
          <p:nvPr>
            <p:ph type="ftr" sz="quarter" idx="4"/>
          </p:nvPr>
        </p:nvSpPr>
        <p:spPr bwMode="auto">
          <a:xfrm>
            <a:off x="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76555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A63C7A7-2B77-42D8-A1F6-D0216B5D70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286A66-2E18-46F1-80E9-D5FA38D1C2D5}" type="slidenum">
              <a:rPr lang="en-US"/>
              <a:pPr>
                <a:defRPr/>
              </a:pPr>
              <a:t>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C7AC60-DA28-4FD1-B01A-31FB626F4E3B}" type="slidenum">
              <a:rPr lang="en-US"/>
              <a:pPr>
                <a:defRPr/>
              </a:pPr>
              <a:t>18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849EDC-A717-4BEB-BF85-903D5B31D006}" type="slidenum">
              <a:rPr lang="en-US"/>
              <a:pPr>
                <a:defRPr/>
              </a:pPr>
              <a:t>20</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a:t>First, point out the CPI (the dark blue line, right-hand scale):  It’s risen tremendously over the past 40 years.  If the common misperception were true, then the real wage should show exactly the opposite behavior.  It doesn’t. </a:t>
            </a:r>
          </a:p>
          <a:p>
            <a:endParaRPr lang="en-US"/>
          </a:p>
          <a:p>
            <a:r>
              <a:rPr lang="en-US"/>
              <a:t>Average hourly earnings (the red line) have increased roughly in tandem with the cost of living.  </a:t>
            </a:r>
          </a:p>
          <a:p>
            <a:endParaRPr lang="en-US"/>
          </a:p>
          <a:p>
            <a:r>
              <a:rPr lang="en-US"/>
              <a:t>As a result, inflation has </a:t>
            </a:r>
            <a:r>
              <a:rPr lang="en-US" u="sng"/>
              <a:t>not</a:t>
            </a:r>
            <a:r>
              <a:rPr lang="en-US"/>
              <a:t> caused a downward trend in the real wage (hourly earnings in today’s dollars, green).  The real wage isn’t constant - it varies within the $15 to $18 range - but there is no downward trend in the real wage over the long term. </a:t>
            </a:r>
          </a:p>
          <a:p>
            <a:r>
              <a:rPr lang="en-US"/>
              <a:t>(The movements in the real wage are due to movements in the labor supply and MPL curves.)  </a:t>
            </a:r>
          </a:p>
          <a:p>
            <a:endParaRPr lang="en-US"/>
          </a:p>
          <a:p>
            <a:r>
              <a:rPr lang="en-US">
                <a:solidFill>
                  <a:srgbClr val="000000"/>
                </a:solidFill>
                <a:latin typeface="Arial" charset="0"/>
              </a:rPr>
              <a:t>Original source: BLS: Form 790, </a:t>
            </a:r>
          </a:p>
          <a:p>
            <a:r>
              <a:rPr lang="en-US">
                <a:solidFill>
                  <a:srgbClr val="000000"/>
                </a:solidFill>
                <a:latin typeface="Arial" charset="0"/>
              </a:rPr>
              <a:t>obtained from www.FreeLunch.com - http://www.economy.com/freelunch	</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279D60-1A1C-41B9-86B6-23A0F104D728}" type="slidenum">
              <a:rPr lang="en-US"/>
              <a:pPr>
                <a:defRPr/>
              </a:pPr>
              <a:t>23</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071120-63C4-4500-9CB9-250E5EC8D2CA}" type="slidenum">
              <a:rPr lang="en-US"/>
              <a:pPr>
                <a:defRPr/>
              </a:pPr>
              <a:t>24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2217CB-EEE7-4568-A0D9-DD060098AE5D}" type="slidenum">
              <a:rPr lang="en-US"/>
              <a:pPr>
                <a:defRPr/>
              </a:pPr>
              <a:t>25</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99AA69-7CB9-47AE-A28E-ED442BAF700D}" type="slidenum">
              <a:rPr lang="en-US"/>
              <a:pPr>
                <a:defRPr/>
              </a:pPr>
              <a:t>26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1EBC72-CA94-4CF6-837F-A7B6E2CE843B}" type="slidenum">
              <a:rPr lang="en-US"/>
              <a:pPr>
                <a:defRPr/>
              </a:pPr>
              <a:t>27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8195B6-6F32-4321-92FE-FF2F0D45C377}" type="slidenum">
              <a:rPr lang="en-US"/>
              <a:pPr>
                <a:defRPr/>
              </a:pPr>
              <a:t>28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tabLst>
                <a:tab pos="285750" algn="l"/>
              </a:tabLst>
            </a:pPr>
            <a:r>
              <a:rPr lang="en-US"/>
              <a:t>Ask students this rhetorical question:  Would it upset you off if somebody arbitrarily took wealth away from some people and gave it to others?  </a:t>
            </a:r>
          </a:p>
          <a:p>
            <a:pPr>
              <a:tabLst>
                <a:tab pos="285750" algn="l"/>
              </a:tabLst>
            </a:pPr>
            <a:r>
              <a:rPr lang="en-US"/>
              <a:t>	Well, this in effect is what’s happening when inflation turns out different than expected.  </a:t>
            </a:r>
          </a:p>
          <a:p>
            <a:pPr>
              <a:tabLst>
                <a:tab pos="285750" algn="l"/>
              </a:tabLst>
            </a:pPr>
            <a:r>
              <a:rPr lang="en-US"/>
              <a:t>	Furthermore, it’s impossible to predict when inflation will turn out higher than expected, when it will be lower, and how big the difference will be.  So, these redistributions of purchasing power are arbitrary and random.  </a:t>
            </a:r>
          </a:p>
          <a:p>
            <a:pPr>
              <a:tabLst>
                <a:tab pos="285750" algn="l"/>
              </a:tabLst>
            </a:pPr>
            <a:endParaRPr lang="en-US"/>
          </a:p>
          <a:p>
            <a:pPr>
              <a:tabLst>
                <a:tab pos="285750" algn="l"/>
              </a:tabLst>
            </a:pPr>
            <a:r>
              <a:rPr lang="en-US"/>
              <a:t>The text gives a nice example on p.99 (at the top of the page).  </a:t>
            </a:r>
          </a:p>
          <a:p>
            <a:pPr>
              <a:tabLst>
                <a:tab pos="285750" algn="l"/>
              </a:tabLst>
            </a:pPr>
            <a:endParaRPr lang="en-US"/>
          </a:p>
          <a:p>
            <a:pPr>
              <a:tabLst>
                <a:tab pos="285750" algn="l"/>
              </a:tabLst>
            </a:pPr>
            <a:r>
              <a:rPr lang="en-US"/>
              <a:t>(In the short run, when many nominal wages are fixed by contracts, there are transfers of purchasing power between firms and their employees whenever inflation is different than expected when the contract was written and signed.)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CDE0D-2053-4349-8A4A-A5157225619C}" type="slidenum">
              <a:rPr lang="en-US"/>
              <a:pPr>
                <a:defRPr/>
              </a:pPr>
              <a:t>29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a:t>Students will better appreciate this point when they learn chapter 6 (the natural rate of unemployment).  In this chapter, we will see how the failure of wages to adjust contributes to a long-term unemployment problem.  </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107CAD-1050-4FA7-B2A6-169E0ECB86C2}" type="slidenum">
              <a:rPr lang="en-US"/>
              <a:pPr>
                <a:defRPr/>
              </a:pPr>
              <a:t>30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a:t>The bottom half of p.102 has two excellent examples of life during a hyperinflation, both involving beer, a commodity with which your students may be somewhat familiar.  See also the excellent case study on pp.103-104.</a:t>
            </a:r>
          </a:p>
          <a:p>
            <a:endParaRPr lang="en-US"/>
          </a:p>
          <a:p>
            <a:r>
              <a:rPr lang="en-US"/>
              <a:t>Note:  On p.102, the text states “Hyperinflation is often defined as inflation that exceeds 50 percent per month.”   I’ve included this definition at the top of this slide, to be consistent with the textbook.  However, some professors are a bit uncomfortable assigning a specific number (such as 50% per month) to the definition of hyperinflation, because, for example, most would agree that 49% per month inflation is high enough to be considered hyperinflation.  The definition I like to use in my own teaching is this:</a:t>
            </a:r>
          </a:p>
          <a:p>
            <a:endParaRPr lang="en-US"/>
          </a:p>
          <a:p>
            <a:r>
              <a:rPr lang="en-US"/>
              <a:t>	</a:t>
            </a:r>
            <a:r>
              <a:rPr lang="en-US" b="1"/>
              <a:t>hyperinflation</a:t>
            </a:r>
            <a:r>
              <a:rPr lang="en-US"/>
              <a:t>:  a really, really, really high rate of inflation</a:t>
            </a:r>
          </a:p>
          <a:p>
            <a:endParaRPr lang="en-US"/>
          </a:p>
          <a:p>
            <a:r>
              <a:rPr lang="en-US"/>
              <a:t>Feel free to edit the definition of “hyperinflation” on this slide if you wish.</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4C6CDE-38E9-4A43-892F-47931EF0F26F}" type="slidenum">
              <a:rPr lang="en-US"/>
              <a:pPr>
                <a:defRPr/>
              </a:pPr>
              <a:t>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DF139A-EF5A-4CCA-A299-5BDDE5532D7E}" type="slidenum">
              <a:rPr lang="en-US"/>
              <a:pPr>
                <a:defRPr/>
              </a:pPr>
              <a:t>31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98BB6E-A6B9-4864-A9E9-845A8B458AE3}" type="slidenum">
              <a:rPr lang="en-US"/>
              <a:pPr>
                <a:defRPr/>
              </a:pPr>
              <a:t>34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a:t>Before revealing the contents of this slide, you might consider asking students the following question:</a:t>
            </a:r>
          </a:p>
          <a:p>
            <a:endParaRPr lang="en-US"/>
          </a:p>
          <a:p>
            <a:r>
              <a:rPr lang="en-US"/>
              <a:t>“Solving the problem of hyperinflation is easy.  Why, then, do governments allow hyperinflation to occur?”</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C856B0C6-306E-4789-AE5E-02051D4E0284}" type="slidenum">
              <a:rPr lang="en-US" smtClean="0"/>
              <a:pPr>
                <a:defRPr/>
              </a:pPr>
              <a:t>53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2BFB7B-7B3F-4A7C-86D8-19BD85AAA471}" type="slidenum">
              <a:rPr lang="en-US"/>
              <a:pPr>
                <a:defRPr/>
              </a:pPr>
              <a:t>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43A346-3B01-4857-8664-665FFAB6DBCB}" type="slidenum">
              <a:rPr lang="en-US"/>
              <a:pPr>
                <a:defRPr/>
              </a:pPr>
              <a:t>10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a:t>The text on this slide is an intuitive way to understand the equation.  </a:t>
            </a:r>
          </a:p>
          <a:p>
            <a:endParaRPr lang="en-US"/>
          </a:p>
          <a:p>
            <a:r>
              <a:rPr lang="en-US"/>
              <a:t>For students that are more comfortable with concrete numerical examples, you could offer the following:</a:t>
            </a:r>
          </a:p>
          <a:p>
            <a:endParaRPr lang="en-US"/>
          </a:p>
          <a:p>
            <a:r>
              <a:rPr lang="en-US"/>
              <a:t>Suppose real GDP is growing by 3% per year over the long run.  Thus, production, income, and spending are all growing by 3%.  This means that the volume of transactions will be growing as well.  </a:t>
            </a:r>
          </a:p>
          <a:p>
            <a:endParaRPr lang="en-US"/>
          </a:p>
          <a:p>
            <a:r>
              <a:rPr lang="en-US"/>
              <a:t>The central bank can achieve zero inflation (on average over the long run) simply by setting the growth rate of the money supply at 3%, in which case exactly enough new money is being supplied to facilitate the growth in transactions.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F0775F-1E1E-4EB7-892B-D74E5A1B92A6}" type="slidenum">
              <a:rPr lang="en-US"/>
              <a:pPr>
                <a:defRPr/>
              </a:pPr>
              <a:t>11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CDDDF5-1723-40C4-9447-68F994C64C74}" type="slidenum">
              <a:rPr lang="en-US"/>
              <a:pPr>
                <a:defRPr/>
              </a:pPr>
              <a:t>12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a:t>Note that S and I are real variables.  In chapter 3, we learned about the factors that determine S and I.  These factors did not include the money supply, velocity, inflation, or other nominal variables.  </a:t>
            </a:r>
          </a:p>
          <a:p>
            <a:endParaRPr lang="en-US"/>
          </a:p>
          <a:p>
            <a:r>
              <a:rPr lang="en-US"/>
              <a:t>Hence, in the classical (long-run) theory we are learning, changes in money growth or inflation do not affect the real interest rate.  This is why there’s a one-for-one relationship between changes in the inflation rate and changes in the nominal interest rate.  </a:t>
            </a:r>
          </a:p>
          <a:p>
            <a:endParaRPr lang="en-US"/>
          </a:p>
          <a:p>
            <a:r>
              <a:rPr lang="en-US"/>
              <a:t>(Again, the Fisher effect does not imply that the nominal interest rate EQUALS the inflation rate.  It implies that CHANGES in the nominal interest rate equal CHANGES in the inflation rate, given a constant value of the real interest rate.)</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A089B5-9B21-405E-A279-E9E913B6D0E1}" type="slidenum">
              <a:rPr lang="en-US"/>
              <a:pPr>
                <a:defRPr/>
              </a:pPr>
              <a:t>13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a:t>An updated replica of Figure 4-3 on p.90 of the text.</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EE7C3F-CCEB-42C5-80A5-7B3805EFE687}" type="slidenum">
              <a:rPr lang="en-US"/>
              <a:pPr>
                <a:defRPr/>
              </a:pPr>
              <a:t>15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a:sym typeface="Symbol" pitchFamily="18" charset="2"/>
              </a:rPr>
              <a:t>This exercise gives students an immediate application of the Quantity Theory of Money and the Fisher effect.  The math is not difficult.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EC0518-C020-4CC7-B605-F8415FFAD192}" type="slidenum">
              <a:rPr lang="en-US"/>
              <a:pPr>
                <a:defRPr/>
              </a:pPr>
              <a:t>17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a:t>Many of the social costs of inflation are not hard to figure out, if students “think like an economist.”  </a:t>
            </a:r>
          </a:p>
          <a:p>
            <a:endParaRPr lang="en-US"/>
          </a:p>
          <a:p>
            <a:r>
              <a:rPr lang="en-US"/>
              <a:t>Suggestion:  After you pose the question, don’t </a:t>
            </a:r>
            <a:r>
              <a:rPr lang="en-US" u="sng"/>
              <a:t>immediately</a:t>
            </a:r>
            <a:r>
              <a:rPr lang="en-US"/>
              <a:t> ask for students to volunteer their answers.  Instead, tell them to think about the question for a moment, jot down their answers, and THEN ask for volunteers.  You will get more participation (quantity &amp; quality) this way, especially from students who don’t consider themselves fast thinkers.  </a:t>
            </a:r>
          </a:p>
          <a:p>
            <a:endParaRPr lang="en-US"/>
          </a:p>
          <a:p>
            <a:r>
              <a:rPr lang="en-US"/>
              <a:t>After presenting the following slides (which describe the costs), see how many of the costs presented here were anticipated by the students’ responses to the question on </a:t>
            </a:r>
            <a:r>
              <a:rPr lang="en-US" u="sng"/>
              <a:t>this</a:t>
            </a:r>
            <a:r>
              <a:rPr lang="en-US"/>
              <a:t> slide.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2114550" y="30163"/>
            <a:ext cx="7010400" cy="519112"/>
          </a:xfrm>
          <a:prstGeom prst="rect">
            <a:avLst/>
          </a:prstGeom>
          <a:noFill/>
          <a:ln w="9525">
            <a:noFill/>
            <a:miter lim="800000"/>
            <a:headEnd/>
            <a:tailEnd/>
          </a:ln>
          <a:effectLst/>
        </p:spPr>
        <p:txBody>
          <a:bodyPr>
            <a:spAutoFit/>
          </a:bodyPr>
          <a:lstStyle/>
          <a:p>
            <a:pPr>
              <a:spcBef>
                <a:spcPct val="50000"/>
              </a:spcBef>
              <a:defRPr/>
            </a:pPr>
            <a:r>
              <a:rPr lang="de-DE" sz="2800">
                <a:solidFill>
                  <a:schemeClr val="bg1"/>
                </a:solidFill>
                <a:latin typeface="Arial" charset="0"/>
                <a:cs typeface="+mn-cs"/>
              </a:rPr>
              <a:t>Burda &amp; Wyplosz </a:t>
            </a:r>
            <a:r>
              <a:rPr lang="de-DE" sz="2800" i="1">
                <a:solidFill>
                  <a:schemeClr val="bg1"/>
                </a:solidFill>
                <a:latin typeface="Arial" charset="0"/>
                <a:cs typeface="+mn-cs"/>
              </a:rPr>
              <a:t>Macroeconomics</a:t>
            </a:r>
            <a:r>
              <a:rPr lang="de-DE" sz="2800">
                <a:solidFill>
                  <a:schemeClr val="bg1"/>
                </a:solidFill>
                <a:latin typeface="Arial" charset="0"/>
                <a:cs typeface="+mn-cs"/>
              </a:rPr>
              <a:t> 3</a:t>
            </a:r>
            <a:r>
              <a:rPr lang="de-DE" sz="2800" baseline="30000">
                <a:solidFill>
                  <a:schemeClr val="bg1"/>
                </a:solidFill>
                <a:latin typeface="Arial" charset="0"/>
                <a:cs typeface="+mn-cs"/>
              </a:rPr>
              <a:t>rd</a:t>
            </a:r>
            <a:r>
              <a:rPr lang="de-DE" sz="2800">
                <a:solidFill>
                  <a:schemeClr val="bg1"/>
                </a:solidFill>
                <a:latin typeface="Arial" charset="0"/>
                <a:cs typeface="+mn-cs"/>
              </a:rPr>
              <a:t> edn</a:t>
            </a:r>
            <a:endParaRPr lang="en-US" sz="2800">
              <a:solidFill>
                <a:schemeClr val="bg1"/>
              </a:solidFill>
              <a:latin typeface="Arial" charset="0"/>
              <a:cs typeface="+mn-cs"/>
            </a:endParaRPr>
          </a:p>
        </p:txBody>
      </p:sp>
      <p:sp>
        <p:nvSpPr>
          <p:cNvPr id="5" name="Text Box 11"/>
          <p:cNvSpPr txBox="1">
            <a:spLocks noChangeArrowheads="1"/>
          </p:cNvSpPr>
          <p:nvPr userDrawn="1"/>
        </p:nvSpPr>
        <p:spPr bwMode="auto">
          <a:xfrm>
            <a:off x="0" y="6553200"/>
            <a:ext cx="2286000" cy="304800"/>
          </a:xfrm>
          <a:prstGeom prst="rect">
            <a:avLst/>
          </a:prstGeom>
          <a:noFill/>
          <a:ln w="9525">
            <a:noFill/>
            <a:miter lim="800000"/>
            <a:headEnd/>
            <a:tailEnd/>
          </a:ln>
          <a:effectLst/>
        </p:spPr>
        <p:txBody>
          <a:bodyPr>
            <a:spAutoFit/>
          </a:bodyPr>
          <a:lstStyle/>
          <a:p>
            <a:pPr>
              <a:spcBef>
                <a:spcPct val="50000"/>
              </a:spcBef>
              <a:defRPr/>
            </a:pPr>
            <a:r>
              <a:rPr lang="de-DE" sz="1400" i="1">
                <a:solidFill>
                  <a:schemeClr val="bg1"/>
                </a:solidFill>
                <a:cs typeface="+mn-cs"/>
              </a:rPr>
              <a:t>Presentation by Irwin Collier</a:t>
            </a:r>
            <a:endParaRPr lang="en-US" sz="1400" i="1">
              <a:solidFill>
                <a:schemeClr val="bg1"/>
              </a:solidFill>
              <a:cs typeface="+mn-cs"/>
            </a:endParaRPr>
          </a:p>
        </p:txBody>
      </p:sp>
      <p:sp>
        <p:nvSpPr>
          <p:cNvPr id="6" name="Text Box 12"/>
          <p:cNvSpPr txBox="1">
            <a:spLocks noChangeArrowheads="1"/>
          </p:cNvSpPr>
          <p:nvPr userDrawn="1"/>
        </p:nvSpPr>
        <p:spPr bwMode="blackWhite">
          <a:xfrm>
            <a:off x="0" y="0"/>
            <a:ext cx="1752600" cy="609600"/>
          </a:xfrm>
          <a:prstGeom prst="rect">
            <a:avLst/>
          </a:prstGeom>
          <a:solidFill>
            <a:srgbClr val="CC3300"/>
          </a:solidFill>
          <a:ln w="9525">
            <a:noFill/>
            <a:miter lim="800000"/>
            <a:headEnd/>
            <a:tailEnd/>
          </a:ln>
          <a:effectLst/>
        </p:spPr>
        <p:txBody>
          <a:bodyPr/>
          <a:lstStyle/>
          <a:p>
            <a:pPr algn="ctr">
              <a:spcBef>
                <a:spcPct val="50000"/>
              </a:spcBef>
              <a:defRPr/>
            </a:pPr>
            <a:r>
              <a:rPr lang="de-DE" sz="2800" b="1">
                <a:solidFill>
                  <a:schemeClr val="bg1"/>
                </a:solidFill>
                <a:cs typeface="+mn-cs"/>
              </a:rPr>
              <a:t>OXFORD</a:t>
            </a:r>
            <a:br>
              <a:rPr lang="de-DE" sz="3600">
                <a:solidFill>
                  <a:schemeClr val="bg1"/>
                </a:solidFill>
                <a:cs typeface="+mn-cs"/>
              </a:rPr>
            </a:br>
            <a:r>
              <a:rPr lang="de-DE" sz="1000">
                <a:solidFill>
                  <a:schemeClr val="bg1"/>
                </a:solidFill>
                <a:cs typeface="+mn-cs"/>
              </a:rPr>
              <a:t>UNIVERSITY PRESS</a:t>
            </a:r>
            <a:endParaRPr lang="en-US" sz="1000">
              <a:solidFill>
                <a:schemeClr val="bg1"/>
              </a:solidFill>
              <a:cs typeface="+mn-cs"/>
            </a:endParaRPr>
          </a:p>
        </p:txBody>
      </p:sp>
      <p:sp>
        <p:nvSpPr>
          <p:cNvPr id="7" name="Line 13"/>
          <p:cNvSpPr>
            <a:spLocks noChangeShapeType="1"/>
          </p:cNvSpPr>
          <p:nvPr userDrawn="1"/>
        </p:nvSpPr>
        <p:spPr bwMode="auto">
          <a:xfrm>
            <a:off x="0" y="627063"/>
            <a:ext cx="9144000" cy="0"/>
          </a:xfrm>
          <a:prstGeom prst="line">
            <a:avLst/>
          </a:prstGeom>
          <a:noFill/>
          <a:ln w="57150">
            <a:solidFill>
              <a:srgbClr val="CC3300"/>
            </a:solidFill>
            <a:round/>
            <a:headEnd/>
            <a:tailEnd/>
          </a:ln>
          <a:effectLst/>
        </p:spPr>
        <p:txBody>
          <a:bodyPr/>
          <a:lstStyle/>
          <a:p>
            <a:pPr>
              <a:defRPr/>
            </a:pPr>
            <a:endParaRPr lang="en-US">
              <a:cs typeface="+mn-cs"/>
            </a:endParaRPr>
          </a:p>
        </p:txBody>
      </p:sp>
      <p:sp>
        <p:nvSpPr>
          <p:cNvPr id="16386" name="Rectangle 2"/>
          <p:cNvSpPr>
            <a:spLocks noGrp="1" noChangeArrowheads="1"/>
          </p:cNvSpPr>
          <p:nvPr>
            <p:ph type="ctrTitle"/>
          </p:nvPr>
        </p:nvSpPr>
        <p:spPr>
          <a:xfrm>
            <a:off x="685800" y="1600200"/>
            <a:ext cx="7772400" cy="1828800"/>
          </a:xfrm>
        </p:spPr>
        <p:txBody>
          <a:bodyPr/>
          <a:lstStyle>
            <a:lvl1pPr algn="ctr">
              <a:defRPr sz="4400"/>
            </a:lvl1pPr>
          </a:lstStyle>
          <a:p>
            <a:r>
              <a:rPr lang="en-US"/>
              <a:t>Klicken Sie, um das Titelformat zu bearbeiten</a:t>
            </a:r>
          </a:p>
        </p:txBody>
      </p:sp>
      <p:sp>
        <p:nvSpPr>
          <p:cNvPr id="163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Klicken Sie, um das Format des Untertitelmasters zu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914400"/>
            <a:ext cx="21145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61912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0" y="6248400"/>
            <a:ext cx="1905000" cy="609600"/>
          </a:xfrm>
        </p:spPr>
        <p:txBody>
          <a:bodyPr/>
          <a:lstStyle/>
          <a:p>
            <a:r>
              <a:rPr lang="en-US"/>
              <a:t>Click to edit Master title style</a:t>
            </a:r>
          </a:p>
        </p:txBody>
      </p:sp>
      <p:sp>
        <p:nvSpPr>
          <p:cNvPr id="3" name="Text Placeholder 2"/>
          <p:cNvSpPr>
            <a:spLocks noGrp="1"/>
          </p:cNvSpPr>
          <p:nvPr>
            <p:ph type="body" sz="half" idx="1"/>
          </p:nvPr>
        </p:nvSpPr>
        <p:spPr>
          <a:xfrm>
            <a:off x="685800" y="9144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1746"/>
            </a:gs>
            <a:gs pos="50000">
              <a:srgbClr val="663399"/>
            </a:gs>
            <a:gs pos="100000">
              <a:srgbClr val="2E1746"/>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239000" y="6248400"/>
            <a:ext cx="1905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Klicken Sie, um das Titelformat zu bearbeiten</a:t>
            </a:r>
          </a:p>
        </p:txBody>
      </p:sp>
      <p:sp>
        <p:nvSpPr>
          <p:cNvPr id="11267" name="Rectangle 3"/>
          <p:cNvSpPr>
            <a:spLocks noGrp="1" noChangeArrowheads="1"/>
          </p:cNvSpPr>
          <p:nvPr>
            <p:ph type="body" idx="1"/>
          </p:nvPr>
        </p:nvSpPr>
        <p:spPr bwMode="auto">
          <a:xfrm>
            <a:off x="685800" y="9144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Klicken Sie, um die Formate des Vorlagentextes zu bearbeiten</a:t>
            </a:r>
          </a:p>
          <a:p>
            <a:pPr lvl="1"/>
            <a:r>
              <a:rPr lang="en-US"/>
              <a:t>Zweite Ebene</a:t>
            </a:r>
          </a:p>
          <a:p>
            <a:pPr lvl="2"/>
            <a:r>
              <a:rPr lang="en-US"/>
              <a:t>Dritte Ebene</a:t>
            </a:r>
          </a:p>
          <a:p>
            <a:pPr lvl="2"/>
            <a:r>
              <a:rPr lang="en-US"/>
              <a:t>Vierte Ebene</a:t>
            </a:r>
          </a:p>
          <a:p>
            <a:pPr lvl="3"/>
            <a:r>
              <a:rPr lang="en-US"/>
              <a:t>Fünfte Ebene</a:t>
            </a:r>
          </a:p>
        </p:txBody>
      </p:sp>
      <p:sp>
        <p:nvSpPr>
          <p:cNvPr id="1032" name="Line 8"/>
          <p:cNvSpPr>
            <a:spLocks noChangeShapeType="1"/>
          </p:cNvSpPr>
          <p:nvPr/>
        </p:nvSpPr>
        <p:spPr bwMode="invGray">
          <a:xfrm>
            <a:off x="0" y="627063"/>
            <a:ext cx="9144000" cy="0"/>
          </a:xfrm>
          <a:prstGeom prst="line">
            <a:avLst/>
          </a:prstGeom>
          <a:noFill/>
          <a:ln w="57150">
            <a:solidFill>
              <a:srgbClr val="CC3300"/>
            </a:solidFill>
            <a:round/>
            <a:headEnd/>
            <a:tailEnd/>
          </a:ln>
          <a:effectLst/>
        </p:spPr>
        <p:txBody>
          <a:bodyPr/>
          <a:lstStyle/>
          <a:p>
            <a:pPr>
              <a:defRPr/>
            </a:pPr>
            <a:endParaRPr lang="en-US">
              <a:cs typeface="+mn-cs"/>
            </a:endParaRPr>
          </a:p>
        </p:txBody>
      </p:sp>
      <p:sp>
        <p:nvSpPr>
          <p:cNvPr id="1034" name="Text Box 10"/>
          <p:cNvSpPr txBox="1">
            <a:spLocks noChangeArrowheads="1"/>
          </p:cNvSpPr>
          <p:nvPr/>
        </p:nvSpPr>
        <p:spPr bwMode="auto">
          <a:xfrm>
            <a:off x="2114550" y="30163"/>
            <a:ext cx="7010400" cy="519112"/>
          </a:xfrm>
          <a:prstGeom prst="rect">
            <a:avLst/>
          </a:prstGeom>
          <a:noFill/>
          <a:ln w="9525">
            <a:noFill/>
            <a:miter lim="800000"/>
            <a:headEnd/>
            <a:tailEnd/>
          </a:ln>
          <a:effectLst/>
        </p:spPr>
        <p:txBody>
          <a:bodyPr>
            <a:spAutoFit/>
          </a:bodyPr>
          <a:lstStyle/>
          <a:p>
            <a:pPr>
              <a:spcBef>
                <a:spcPct val="50000"/>
              </a:spcBef>
              <a:defRPr/>
            </a:pPr>
            <a:r>
              <a:rPr lang="de-DE" sz="2800">
                <a:solidFill>
                  <a:srgbClr val="C7ABE3"/>
                </a:solidFill>
                <a:latin typeface="Arial" charset="0"/>
                <a:cs typeface="+mn-cs"/>
              </a:rPr>
              <a:t>Burda &amp; Wyplosz </a:t>
            </a:r>
            <a:r>
              <a:rPr lang="de-DE" sz="2800" i="1">
                <a:solidFill>
                  <a:srgbClr val="C7ABE3"/>
                </a:solidFill>
                <a:latin typeface="Arial" charset="0"/>
                <a:cs typeface="+mn-cs"/>
              </a:rPr>
              <a:t>Macroeconomics</a:t>
            </a:r>
            <a:r>
              <a:rPr lang="de-DE" sz="2800">
                <a:solidFill>
                  <a:srgbClr val="C7ABE3"/>
                </a:solidFill>
                <a:latin typeface="Arial" charset="0"/>
                <a:cs typeface="+mn-cs"/>
              </a:rPr>
              <a:t> 3</a:t>
            </a:r>
            <a:r>
              <a:rPr lang="de-DE" sz="2800" baseline="30000">
                <a:solidFill>
                  <a:srgbClr val="C7ABE3"/>
                </a:solidFill>
                <a:latin typeface="Arial" charset="0"/>
                <a:cs typeface="+mn-cs"/>
              </a:rPr>
              <a:t>rd</a:t>
            </a:r>
            <a:r>
              <a:rPr lang="de-DE" sz="2800">
                <a:solidFill>
                  <a:srgbClr val="C7ABE3"/>
                </a:solidFill>
                <a:latin typeface="Arial" charset="0"/>
                <a:cs typeface="+mn-cs"/>
              </a:rPr>
              <a:t> edn</a:t>
            </a:r>
            <a:endParaRPr lang="en-US" sz="2800">
              <a:solidFill>
                <a:srgbClr val="C7ABE3"/>
              </a:solidFill>
              <a:latin typeface="Arial" charset="0"/>
              <a:cs typeface="+mn-cs"/>
            </a:endParaRPr>
          </a:p>
        </p:txBody>
      </p:sp>
      <p:sp>
        <p:nvSpPr>
          <p:cNvPr id="1037" name="Text Box 13"/>
          <p:cNvSpPr txBox="1">
            <a:spLocks noChangeArrowheads="1"/>
          </p:cNvSpPr>
          <p:nvPr/>
        </p:nvSpPr>
        <p:spPr bwMode="invGray">
          <a:xfrm>
            <a:off x="0" y="0"/>
            <a:ext cx="1752600" cy="609600"/>
          </a:xfrm>
          <a:prstGeom prst="rect">
            <a:avLst/>
          </a:prstGeom>
          <a:solidFill>
            <a:srgbClr val="CC3300"/>
          </a:solidFill>
          <a:ln w="9525">
            <a:noFill/>
            <a:miter lim="800000"/>
            <a:headEnd/>
            <a:tailEnd/>
          </a:ln>
          <a:effectLst/>
        </p:spPr>
        <p:txBody>
          <a:bodyPr/>
          <a:lstStyle/>
          <a:p>
            <a:pPr algn="ctr">
              <a:spcBef>
                <a:spcPct val="50000"/>
              </a:spcBef>
              <a:defRPr/>
            </a:pPr>
            <a:r>
              <a:rPr lang="de-DE" sz="2800" b="1">
                <a:solidFill>
                  <a:srgbClr val="FFCBBB"/>
                </a:solidFill>
                <a:cs typeface="+mn-cs"/>
              </a:rPr>
              <a:t>OXFORD</a:t>
            </a:r>
            <a:br>
              <a:rPr lang="de-DE" sz="3600">
                <a:solidFill>
                  <a:srgbClr val="FFCBBB"/>
                </a:solidFill>
                <a:cs typeface="+mn-cs"/>
              </a:rPr>
            </a:br>
            <a:r>
              <a:rPr lang="de-DE" sz="1000">
                <a:solidFill>
                  <a:srgbClr val="FFCBBB"/>
                </a:solidFill>
                <a:cs typeface="+mn-cs"/>
              </a:rPr>
              <a:t>UNIVERSITY PRESS</a:t>
            </a:r>
            <a:endParaRPr lang="en-US" sz="1000">
              <a:solidFill>
                <a:srgbClr val="FFCBBB"/>
              </a:solidFill>
              <a:cs typeface="+mn-cs"/>
            </a:endParaRPr>
          </a:p>
        </p:txBody>
      </p:sp>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sz="2000">
          <a:solidFill>
            <a:srgbClr val="DBC9ED"/>
          </a:solidFill>
          <a:latin typeface="+mj-lt"/>
          <a:ea typeface="+mj-ea"/>
          <a:cs typeface="+mj-cs"/>
        </a:defRPr>
      </a:lvl1pPr>
      <a:lvl2pPr algn="l" rtl="0" eaLnBrk="0" fontAlgn="base" hangingPunct="0">
        <a:spcBef>
          <a:spcPct val="0"/>
        </a:spcBef>
        <a:spcAft>
          <a:spcPct val="0"/>
        </a:spcAft>
        <a:defRPr sz="2000">
          <a:solidFill>
            <a:srgbClr val="DBC9ED"/>
          </a:solidFill>
          <a:latin typeface="Arial" charset="0"/>
        </a:defRPr>
      </a:lvl2pPr>
      <a:lvl3pPr algn="l" rtl="0" eaLnBrk="0" fontAlgn="base" hangingPunct="0">
        <a:spcBef>
          <a:spcPct val="0"/>
        </a:spcBef>
        <a:spcAft>
          <a:spcPct val="0"/>
        </a:spcAft>
        <a:defRPr sz="2000">
          <a:solidFill>
            <a:srgbClr val="DBC9ED"/>
          </a:solidFill>
          <a:latin typeface="Arial" charset="0"/>
        </a:defRPr>
      </a:lvl3pPr>
      <a:lvl4pPr algn="l" rtl="0" eaLnBrk="0" fontAlgn="base" hangingPunct="0">
        <a:spcBef>
          <a:spcPct val="0"/>
        </a:spcBef>
        <a:spcAft>
          <a:spcPct val="0"/>
        </a:spcAft>
        <a:defRPr sz="2000">
          <a:solidFill>
            <a:srgbClr val="DBC9ED"/>
          </a:solidFill>
          <a:latin typeface="Arial" charset="0"/>
        </a:defRPr>
      </a:lvl4pPr>
      <a:lvl5pPr algn="l" rtl="0" eaLnBrk="0" fontAlgn="base" hangingPunct="0">
        <a:spcBef>
          <a:spcPct val="0"/>
        </a:spcBef>
        <a:spcAft>
          <a:spcPct val="0"/>
        </a:spcAft>
        <a:defRPr sz="2000">
          <a:solidFill>
            <a:srgbClr val="DBC9ED"/>
          </a:solidFill>
          <a:latin typeface="Arial" charset="0"/>
        </a:defRPr>
      </a:lvl5pPr>
      <a:lvl6pPr marL="457200" algn="l" rtl="0" fontAlgn="base">
        <a:spcBef>
          <a:spcPct val="0"/>
        </a:spcBef>
        <a:spcAft>
          <a:spcPct val="0"/>
        </a:spcAft>
        <a:defRPr sz="2000">
          <a:solidFill>
            <a:srgbClr val="DBC9ED"/>
          </a:solidFill>
          <a:latin typeface="Arial" charset="0"/>
        </a:defRPr>
      </a:lvl6pPr>
      <a:lvl7pPr marL="914400" algn="l" rtl="0" fontAlgn="base">
        <a:spcBef>
          <a:spcPct val="0"/>
        </a:spcBef>
        <a:spcAft>
          <a:spcPct val="0"/>
        </a:spcAft>
        <a:defRPr sz="2000">
          <a:solidFill>
            <a:srgbClr val="DBC9ED"/>
          </a:solidFill>
          <a:latin typeface="Arial" charset="0"/>
        </a:defRPr>
      </a:lvl7pPr>
      <a:lvl8pPr marL="1371600" algn="l" rtl="0" fontAlgn="base">
        <a:spcBef>
          <a:spcPct val="0"/>
        </a:spcBef>
        <a:spcAft>
          <a:spcPct val="0"/>
        </a:spcAft>
        <a:defRPr sz="2000">
          <a:solidFill>
            <a:srgbClr val="DBC9ED"/>
          </a:solidFill>
          <a:latin typeface="Arial" charset="0"/>
        </a:defRPr>
      </a:lvl8pPr>
      <a:lvl9pPr marL="1828800" algn="l" rtl="0" fontAlgn="base">
        <a:spcBef>
          <a:spcPct val="0"/>
        </a:spcBef>
        <a:spcAft>
          <a:spcPct val="0"/>
        </a:spcAft>
        <a:defRPr sz="2000">
          <a:solidFill>
            <a:srgbClr val="DBC9ED"/>
          </a:solidFill>
          <a:latin typeface="Arial" charset="0"/>
        </a:defRPr>
      </a:lvl9pPr>
    </p:titleStyle>
    <p:bodyStyle>
      <a:lvl1pPr marL="342900" indent="-342900" algn="l" rtl="0" eaLnBrk="0" fontAlgn="base" hangingPunct="0">
        <a:spcBef>
          <a:spcPct val="20000"/>
        </a:spcBef>
        <a:spcAft>
          <a:spcPct val="0"/>
        </a:spcAft>
        <a:buChar char="•"/>
        <a:defRPr sz="4000">
          <a:solidFill>
            <a:srgbClr val="FCE78C"/>
          </a:solidFill>
          <a:latin typeface="+mn-lt"/>
          <a:ea typeface="+mn-ea"/>
          <a:cs typeface="+mn-cs"/>
        </a:defRPr>
      </a:lvl1pPr>
      <a:lvl2pPr marL="742950" indent="-285750" algn="l" rtl="0" eaLnBrk="0" fontAlgn="base" hangingPunct="0">
        <a:spcBef>
          <a:spcPct val="20000"/>
        </a:spcBef>
        <a:spcAft>
          <a:spcPct val="0"/>
        </a:spcAft>
        <a:buChar char="–"/>
        <a:defRPr sz="3600">
          <a:solidFill>
            <a:srgbClr val="FCE78C"/>
          </a:solidFill>
          <a:latin typeface="+mn-lt"/>
        </a:defRPr>
      </a:lvl2pPr>
      <a:lvl3pPr marL="1143000" indent="-228600" algn="l" rtl="0" eaLnBrk="0" fontAlgn="base" hangingPunct="0">
        <a:spcBef>
          <a:spcPct val="20000"/>
        </a:spcBef>
        <a:spcAft>
          <a:spcPct val="0"/>
        </a:spcAft>
        <a:buChar char="•"/>
        <a:defRPr sz="2800">
          <a:solidFill>
            <a:srgbClr val="FCE78C"/>
          </a:solidFill>
          <a:latin typeface="+mn-lt"/>
        </a:defRPr>
      </a:lvl3pPr>
      <a:lvl4pPr marL="1600200" indent="-228600" algn="l" rtl="0" eaLnBrk="0" fontAlgn="base" hangingPunct="0">
        <a:spcBef>
          <a:spcPct val="20000"/>
        </a:spcBef>
        <a:spcAft>
          <a:spcPct val="0"/>
        </a:spcAft>
        <a:buChar char="–"/>
        <a:defRPr sz="2400">
          <a:solidFill>
            <a:srgbClr val="FCE78C"/>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creditwritedowns.com/wp-content/uploads/2018/05/Real-average-hourly-earnings.png"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6.gif"/><Relationship Id="rId5" Type="http://schemas.openxmlformats.org/officeDocument/2006/relationships/image" Target="../media/image10.w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news.bbc.co.uk/2/hi/africa/621895.stm" TargetMode="External"/><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research.stlouisfed.org/fred2/graph/?g=3Pro"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7.wmf"/><Relationship Id="rId4" Type="http://schemas.openxmlformats.org/officeDocument/2006/relationships/image" Target="../media/image26.wmf"/></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danica.popovic.ekof.bg.ac.rs/My%20Staff/moji%20radovi/Prizma%20mart%202004.pdf"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2" name="TextBox 71"/>
          <p:cNvSpPr txBox="1"/>
          <p:nvPr/>
        </p:nvSpPr>
        <p:spPr>
          <a:xfrm>
            <a:off x="264512" y="6623"/>
            <a:ext cx="8929239" cy="461665"/>
          </a:xfrm>
          <a:prstGeom prst="rect">
            <a:avLst/>
          </a:prstGeom>
          <a:solidFill>
            <a:schemeClr val="bg1"/>
          </a:solidFill>
        </p:spPr>
        <p:txBody>
          <a:bodyPr wrap="none" rtlCol="0">
            <a:spAutoFit/>
          </a:bodyPr>
          <a:lstStyle/>
          <a:p>
            <a:pPr algn="ctr"/>
            <a:r>
              <a:rPr lang="sr-Cyrl-RS" sz="2400" dirty="0">
                <a:solidFill>
                  <a:srgbClr val="FF0000"/>
                </a:solidFill>
                <a:effectLst>
                  <a:outerShdw blurRad="50800" algn="ctr" rotWithShape="0">
                    <a:srgbClr val="000000">
                      <a:alpha val="66000"/>
                    </a:srgbClr>
                  </a:outerShdw>
                </a:effectLst>
                <a:latin typeface="+mn-lt"/>
                <a:ea typeface="+mj-ea"/>
                <a:cs typeface="+mj-cs"/>
              </a:rPr>
              <a:t>Дистрибуција нето зарада за пуно радно време, јануар 2018.</a:t>
            </a:r>
            <a:endParaRPr lang="en-US" sz="2400" dirty="0">
              <a:solidFill>
                <a:srgbClr val="FF0000"/>
              </a:solidFill>
              <a:effectLst>
                <a:outerShdw blurRad="50800" algn="ctr" rotWithShape="0">
                  <a:srgbClr val="000000">
                    <a:alpha val="66000"/>
                  </a:srgbClr>
                </a:outerShdw>
              </a:effectLst>
              <a:latin typeface="+mn-lt"/>
              <a:ea typeface="+mj-ea"/>
              <a:cs typeface="+mj-cs"/>
            </a:endParaRPr>
          </a:p>
        </p:txBody>
      </p:sp>
      <p:graphicFrame>
        <p:nvGraphicFramePr>
          <p:cNvPr id="77" name="Chart 76"/>
          <p:cNvGraphicFramePr>
            <a:graphicFrameLocks/>
          </p:cNvGraphicFramePr>
          <p:nvPr>
            <p:extLst>
              <p:ext uri="{D42A27DB-BD31-4B8C-83A1-F6EECF244321}">
                <p14:modId xmlns:p14="http://schemas.microsoft.com/office/powerpoint/2010/main" val="3789069698"/>
              </p:ext>
            </p:extLst>
          </p:nvPr>
        </p:nvGraphicFramePr>
        <p:xfrm>
          <a:off x="100800" y="2010698"/>
          <a:ext cx="8942400" cy="456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83" name="Straight Connector 82"/>
          <p:cNvCxnSpPr/>
          <p:nvPr/>
        </p:nvCxnSpPr>
        <p:spPr>
          <a:xfrm>
            <a:off x="3214335" y="2558269"/>
            <a:ext cx="0" cy="262800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290410" y="2558269"/>
            <a:ext cx="0" cy="262800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699860" y="2558269"/>
            <a:ext cx="0" cy="262800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312398" y="1076970"/>
            <a:ext cx="4357658" cy="1487933"/>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sr-Cyrl-RS" dirty="0">
                <a:solidFill>
                  <a:schemeClr val="accent2"/>
                </a:solidFill>
              </a:rPr>
              <a:t>Највећи проценат запослених (28,0%) прима нето зараду у интервалу </a:t>
            </a:r>
          </a:p>
          <a:p>
            <a:pPr algn="ctr">
              <a:spcAft>
                <a:spcPts val="600"/>
              </a:spcAft>
            </a:pPr>
            <a:r>
              <a:rPr lang="sr-Cyrl-RS" b="1" dirty="0">
                <a:solidFill>
                  <a:schemeClr val="accent2"/>
                </a:solidFill>
              </a:rPr>
              <a:t>25 001-30 000 РСД</a:t>
            </a:r>
            <a:r>
              <a:rPr lang="sr-Cyrl-RS" dirty="0">
                <a:solidFill>
                  <a:schemeClr val="accent2"/>
                </a:solidFill>
              </a:rPr>
              <a:t>.</a:t>
            </a:r>
            <a:endParaRPr lang="en-US" dirty="0">
              <a:solidFill>
                <a:schemeClr val="accent2"/>
              </a:solidFill>
            </a:endParaRPr>
          </a:p>
        </p:txBody>
      </p:sp>
      <p:sp>
        <p:nvSpPr>
          <p:cNvPr id="171" name="Rectangle 170"/>
          <p:cNvSpPr/>
          <p:nvPr/>
        </p:nvSpPr>
        <p:spPr>
          <a:xfrm>
            <a:off x="4316813" y="2648169"/>
            <a:ext cx="4477630" cy="564808"/>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r>
              <a:rPr lang="ru-RU" sz="1800" b="1" dirty="0">
                <a:solidFill>
                  <a:schemeClr val="accent2"/>
                </a:solidFill>
              </a:rPr>
              <a:t>2/3 запослених (67,3%) </a:t>
            </a:r>
            <a:r>
              <a:rPr lang="ru-RU" sz="1800" dirty="0">
                <a:solidFill>
                  <a:schemeClr val="accent2"/>
                </a:solidFill>
              </a:rPr>
              <a:t>има нето зараду &lt;= просечној заради.</a:t>
            </a:r>
          </a:p>
        </p:txBody>
      </p:sp>
      <p:sp>
        <p:nvSpPr>
          <p:cNvPr id="88" name="TextBox 87"/>
          <p:cNvSpPr txBox="1"/>
          <p:nvPr/>
        </p:nvSpPr>
        <p:spPr>
          <a:xfrm>
            <a:off x="921715" y="1911938"/>
            <a:ext cx="965740" cy="646331"/>
          </a:xfrm>
          <a:prstGeom prst="rect">
            <a:avLst/>
          </a:prstGeom>
          <a:noFill/>
        </p:spPr>
        <p:txBody>
          <a:bodyPr wrap="square" lIns="0" tIns="0" rIns="0" bIns="0" rtlCol="0">
            <a:spAutoFit/>
          </a:bodyPr>
          <a:lstStyle/>
          <a:p>
            <a:pPr algn="ctr"/>
            <a:r>
              <a:rPr lang="sr-Cyrl-RS" sz="1400" dirty="0">
                <a:solidFill>
                  <a:schemeClr val="accent2">
                    <a:lumMod val="75000"/>
                  </a:schemeClr>
                </a:solidFill>
              </a:rPr>
              <a:t>Модална нето зарада</a:t>
            </a:r>
          </a:p>
          <a:p>
            <a:pPr algn="ctr"/>
            <a:r>
              <a:rPr lang="sr-Cyrl-RS" sz="1400" dirty="0">
                <a:solidFill>
                  <a:schemeClr val="accent2">
                    <a:lumMod val="75000"/>
                  </a:schemeClr>
                </a:solidFill>
              </a:rPr>
              <a:t>26 312 РСД</a:t>
            </a:r>
            <a:endParaRPr lang="en-US" sz="1400" dirty="0">
              <a:solidFill>
                <a:schemeClr val="accent2">
                  <a:lumMod val="75000"/>
                </a:schemeClr>
              </a:solidFill>
            </a:endParaRPr>
          </a:p>
        </p:txBody>
      </p:sp>
      <p:sp>
        <p:nvSpPr>
          <p:cNvPr id="89" name="TextBox 88"/>
          <p:cNvSpPr txBox="1"/>
          <p:nvPr/>
        </p:nvSpPr>
        <p:spPr>
          <a:xfrm>
            <a:off x="2064236" y="1911937"/>
            <a:ext cx="921282" cy="646331"/>
          </a:xfrm>
          <a:prstGeom prst="rect">
            <a:avLst/>
          </a:prstGeom>
          <a:solidFill>
            <a:srgbClr val="FF7449"/>
          </a:solidFill>
        </p:spPr>
        <p:txBody>
          <a:bodyPr wrap="square" lIns="0" tIns="0" rIns="0" bIns="0" rtlCol="0">
            <a:spAutoFit/>
          </a:bodyPr>
          <a:lstStyle/>
          <a:p>
            <a:pPr algn="ctr"/>
            <a:r>
              <a:rPr lang="sr-Cyrl-RS" sz="1400" dirty="0">
                <a:solidFill>
                  <a:schemeClr val="accent2">
                    <a:lumMod val="75000"/>
                  </a:schemeClr>
                </a:solidFill>
              </a:rPr>
              <a:t>Медијална нето зарада</a:t>
            </a:r>
          </a:p>
          <a:p>
            <a:pPr algn="ctr"/>
            <a:r>
              <a:rPr lang="sr-Cyrl-RS" sz="1400" dirty="0">
                <a:solidFill>
                  <a:schemeClr val="accent2">
                    <a:lumMod val="75000"/>
                  </a:schemeClr>
                </a:solidFill>
              </a:rPr>
              <a:t>38 721 РСД</a:t>
            </a:r>
            <a:endParaRPr lang="en-US" sz="1400" dirty="0">
              <a:solidFill>
                <a:schemeClr val="accent2">
                  <a:lumMod val="75000"/>
                </a:schemeClr>
              </a:solidFill>
            </a:endParaRPr>
          </a:p>
        </p:txBody>
      </p:sp>
      <p:sp>
        <p:nvSpPr>
          <p:cNvPr id="90" name="TextBox 89"/>
          <p:cNvSpPr txBox="1"/>
          <p:nvPr/>
        </p:nvSpPr>
        <p:spPr>
          <a:xfrm>
            <a:off x="3174523" y="1911936"/>
            <a:ext cx="995681" cy="646331"/>
          </a:xfrm>
          <a:prstGeom prst="rect">
            <a:avLst/>
          </a:prstGeom>
          <a:solidFill>
            <a:schemeClr val="accent6">
              <a:lumMod val="20000"/>
              <a:lumOff val="80000"/>
            </a:schemeClr>
          </a:solidFill>
          <a:ln>
            <a:solidFill>
              <a:schemeClr val="accent6">
                <a:lumMod val="40000"/>
                <a:lumOff val="60000"/>
              </a:schemeClr>
            </a:solidFill>
          </a:ln>
        </p:spPr>
        <p:txBody>
          <a:bodyPr wrap="square" lIns="0" tIns="0" rIns="0" bIns="0" rtlCol="0">
            <a:spAutoFit/>
          </a:bodyPr>
          <a:lstStyle/>
          <a:p>
            <a:pPr algn="ctr"/>
            <a:r>
              <a:rPr lang="sr-Cyrl-RS" sz="1400" dirty="0">
                <a:solidFill>
                  <a:schemeClr val="accent2">
                    <a:lumMod val="75000"/>
                  </a:schemeClr>
                </a:solidFill>
              </a:rPr>
              <a:t>Просечна нето зарада</a:t>
            </a:r>
          </a:p>
          <a:p>
            <a:pPr algn="ctr"/>
            <a:r>
              <a:rPr lang="sr-Cyrl-RS" sz="1400" dirty="0">
                <a:solidFill>
                  <a:schemeClr val="accent2">
                    <a:lumMod val="75000"/>
                  </a:schemeClr>
                </a:solidFill>
              </a:rPr>
              <a:t>50 048 РСД</a:t>
            </a:r>
            <a:endParaRPr lang="en-US" sz="1400" dirty="0">
              <a:solidFill>
                <a:schemeClr val="accent2">
                  <a:lumMod val="75000"/>
                </a:schemeClr>
              </a:solidFill>
            </a:endParaRPr>
          </a:p>
        </p:txBody>
      </p:sp>
      <p:sp>
        <p:nvSpPr>
          <p:cNvPr id="2" name="TextBox 1">
            <a:extLst>
              <a:ext uri="{FF2B5EF4-FFF2-40B4-BE49-F238E27FC236}">
                <a16:creationId xmlns:a16="http://schemas.microsoft.com/office/drawing/2014/main" id="{4F1E65C5-01DA-4381-9878-7908382AD3D0}"/>
              </a:ext>
            </a:extLst>
          </p:cNvPr>
          <p:cNvSpPr txBox="1"/>
          <p:nvPr/>
        </p:nvSpPr>
        <p:spPr>
          <a:xfrm>
            <a:off x="3275856" y="1340768"/>
            <a:ext cx="921282" cy="461665"/>
          </a:xfrm>
          <a:prstGeom prst="rect">
            <a:avLst/>
          </a:prstGeom>
          <a:noFill/>
        </p:spPr>
        <p:txBody>
          <a:bodyPr wrap="square" rtlCol="0">
            <a:spAutoFit/>
          </a:bodyPr>
          <a:lstStyle/>
          <a:p>
            <a:pPr algn="ctr" fontAlgn="b"/>
            <a:r>
              <a:rPr lang="en-US" dirty="0">
                <a:solidFill>
                  <a:srgbClr val="000000"/>
                </a:solidFill>
                <a:latin typeface="Calibri"/>
              </a:rPr>
              <a:t>422€</a:t>
            </a:r>
          </a:p>
        </p:txBody>
      </p:sp>
      <p:sp>
        <p:nvSpPr>
          <p:cNvPr id="58" name="TextBox 57">
            <a:extLst>
              <a:ext uri="{FF2B5EF4-FFF2-40B4-BE49-F238E27FC236}">
                <a16:creationId xmlns:a16="http://schemas.microsoft.com/office/drawing/2014/main" id="{7AF6983E-66C5-42F9-AABE-A4E5354C05EE}"/>
              </a:ext>
            </a:extLst>
          </p:cNvPr>
          <p:cNvSpPr txBox="1"/>
          <p:nvPr/>
        </p:nvSpPr>
        <p:spPr>
          <a:xfrm>
            <a:off x="2064236" y="1359271"/>
            <a:ext cx="921282" cy="461665"/>
          </a:xfrm>
          <a:prstGeom prst="rect">
            <a:avLst/>
          </a:prstGeom>
          <a:noFill/>
        </p:spPr>
        <p:txBody>
          <a:bodyPr wrap="square" rtlCol="0">
            <a:spAutoFit/>
          </a:bodyPr>
          <a:lstStyle/>
          <a:p>
            <a:pPr algn="ctr" fontAlgn="b"/>
            <a:r>
              <a:rPr lang="sr-Latn-RS" dirty="0">
                <a:solidFill>
                  <a:srgbClr val="000000"/>
                </a:solidFill>
                <a:latin typeface="Calibri"/>
              </a:rPr>
              <a:t>326</a:t>
            </a:r>
            <a:r>
              <a:rPr lang="en-US" dirty="0">
                <a:solidFill>
                  <a:srgbClr val="000000"/>
                </a:solidFill>
                <a:latin typeface="Calibri"/>
              </a:rPr>
              <a:t>€</a:t>
            </a:r>
          </a:p>
        </p:txBody>
      </p:sp>
    </p:spTree>
    <p:extLst>
      <p:ext uri="{BB962C8B-B14F-4D97-AF65-F5344CB8AC3E}">
        <p14:creationId xmlns:p14="http://schemas.microsoft.com/office/powerpoint/2010/main" val="2388081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
                                            <p:graphicEl>
                                              <a:chart seriesIdx="-3" categoryIdx="-3" bldStep="gridLegend"/>
                                            </p:graphicEl>
                                          </p:spTgt>
                                        </p:tgtEl>
                                        <p:attrNameLst>
                                          <p:attrName>style.visibility</p:attrName>
                                        </p:attrNameLst>
                                      </p:cBhvr>
                                      <p:to>
                                        <p:strVal val="visible"/>
                                      </p:to>
                                    </p:set>
                                    <p:animEffect transition="in" filter="wipe(left)">
                                      <p:cBhvr>
                                        <p:cTn id="7" dur="1000"/>
                                        <p:tgtEl>
                                          <p:spTgt spid="77">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7">
                                            <p:graphicEl>
                                              <a:chart seriesIdx="0" categoryIdx="-4" bldStep="series"/>
                                            </p:graphicEl>
                                          </p:spTgt>
                                        </p:tgtEl>
                                        <p:attrNameLst>
                                          <p:attrName>style.visibility</p:attrName>
                                        </p:attrNameLst>
                                      </p:cBhvr>
                                      <p:to>
                                        <p:strVal val="visible"/>
                                      </p:to>
                                    </p:set>
                                    <p:animEffect transition="in" filter="wipe(left)">
                                      <p:cBhvr>
                                        <p:cTn id="11" dur="1000"/>
                                        <p:tgtEl>
                                          <p:spTgt spid="77">
                                            <p:graphicEl>
                                              <a:chart seriesIdx="0" categoryIdx="-4" bldStep="series"/>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7">
                                            <p:graphicEl>
                                              <a:chart seriesIdx="1" categoryIdx="-4" bldStep="series"/>
                                            </p:graphicEl>
                                          </p:spTgt>
                                        </p:tgtEl>
                                        <p:attrNameLst>
                                          <p:attrName>style.visibility</p:attrName>
                                        </p:attrNameLst>
                                      </p:cBhvr>
                                      <p:to>
                                        <p:strVal val="visible"/>
                                      </p:to>
                                    </p:set>
                                    <p:animEffect transition="in" filter="wipe(left)">
                                      <p:cBhvr>
                                        <p:cTn id="15" dur="1000"/>
                                        <p:tgtEl>
                                          <p:spTgt spid="77">
                                            <p:graphicEl>
                                              <a:chart seriesIdx="1" categoryIdx="-4" bldStep="series"/>
                                            </p:graphicEl>
                                          </p:spTgt>
                                        </p:tgtEl>
                                      </p:cBhvr>
                                    </p:animEffect>
                                  </p:childTnLst>
                                </p:cTn>
                              </p:par>
                            </p:childTnLst>
                          </p:cTn>
                        </p:par>
                        <p:par>
                          <p:cTn id="16" fill="hold">
                            <p:stCondLst>
                              <p:cond delay="3000"/>
                            </p:stCondLst>
                            <p:childTnLst>
                              <p:par>
                                <p:cTn id="17" presetID="16" presetClass="entr" presetSubtype="42" fill="hold"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barn(outHorizontal)">
                                      <p:cBhvr>
                                        <p:cTn id="19" dur="500"/>
                                        <p:tgtEl>
                                          <p:spTgt spid="87"/>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down)">
                                      <p:cBhvr>
                                        <p:cTn id="23" dur="500"/>
                                        <p:tgtEl>
                                          <p:spTgt spid="88"/>
                                        </p:tgtEl>
                                      </p:cBhvr>
                                    </p:animEffect>
                                  </p:childTnLst>
                                </p:cTn>
                              </p:par>
                            </p:childTnLst>
                          </p:cTn>
                        </p:par>
                        <p:par>
                          <p:cTn id="24" fill="hold">
                            <p:stCondLst>
                              <p:cond delay="4000"/>
                            </p:stCondLst>
                            <p:childTnLst>
                              <p:par>
                                <p:cTn id="25" presetID="16" presetClass="entr" presetSubtype="42"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barn(outHorizontal)">
                                      <p:cBhvr>
                                        <p:cTn id="27" dur="500"/>
                                        <p:tgtEl>
                                          <p:spTgt spid="86"/>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wipe(down)">
                                      <p:cBhvr>
                                        <p:cTn id="31" dur="500"/>
                                        <p:tgtEl>
                                          <p:spTgt spid="89"/>
                                        </p:tgtEl>
                                      </p:cBhvr>
                                    </p:animEffect>
                                  </p:childTnLst>
                                </p:cTn>
                              </p:par>
                            </p:childTnLst>
                          </p:cTn>
                        </p:par>
                        <p:par>
                          <p:cTn id="32" fill="hold">
                            <p:stCondLst>
                              <p:cond delay="5000"/>
                            </p:stCondLst>
                            <p:childTnLst>
                              <p:par>
                                <p:cTn id="33" presetID="16" presetClass="entr" presetSubtype="42"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barn(outHorizontal)">
                                      <p:cBhvr>
                                        <p:cTn id="35" dur="500"/>
                                        <p:tgtEl>
                                          <p:spTgt spid="83"/>
                                        </p:tgtEl>
                                      </p:cBhvr>
                                    </p:animEffect>
                                  </p:childTnLst>
                                </p:cTn>
                              </p:par>
                            </p:childTnLst>
                          </p:cTn>
                        </p:par>
                        <p:par>
                          <p:cTn id="36" fill="hold">
                            <p:stCondLst>
                              <p:cond delay="5500"/>
                            </p:stCondLst>
                            <p:childTnLst>
                              <p:par>
                                <p:cTn id="37" presetID="22" presetClass="entr" presetSubtype="4"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wipe(down)">
                                      <p:cBhvr>
                                        <p:cTn id="39" dur="500"/>
                                        <p:tgtEl>
                                          <p:spTgt spid="9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childTnLst>
                          </p:cTn>
                        </p:par>
                        <p:par>
                          <p:cTn id="45" fill="hold">
                            <p:stCondLst>
                              <p:cond delay="500"/>
                            </p:stCondLst>
                            <p:childTnLst>
                              <p:par>
                                <p:cTn id="46" presetID="10" presetClass="entr" presetSubtype="0" fill="hold" grpId="0" nodeType="afterEffect">
                                  <p:stCondLst>
                                    <p:cond delay="3000"/>
                                  </p:stCondLst>
                                  <p:childTnLst>
                                    <p:set>
                                      <p:cBhvr>
                                        <p:cTn id="47" dur="1" fill="hold">
                                          <p:stCondLst>
                                            <p:cond delay="0"/>
                                          </p:stCondLst>
                                        </p:cTn>
                                        <p:tgtEl>
                                          <p:spTgt spid="171"/>
                                        </p:tgtEl>
                                        <p:attrNameLst>
                                          <p:attrName>style.visibility</p:attrName>
                                        </p:attrNameLst>
                                      </p:cBhvr>
                                      <p:to>
                                        <p:strVal val="visible"/>
                                      </p:to>
                                    </p:set>
                                    <p:animEffect transition="in" filter="fade">
                                      <p:cBhvr>
                                        <p:cTn id="48" dur="500"/>
                                        <p:tgtEl>
                                          <p:spTgt spid="171"/>
                                        </p:tgtEl>
                                      </p:cBhvr>
                                    </p:animEffect>
                                  </p:childTnLst>
                                </p:cTn>
                              </p:par>
                            </p:childTnLst>
                          </p:cTn>
                        </p:par>
                        <p:par>
                          <p:cTn id="49" fill="hold">
                            <p:stCondLst>
                              <p:cond delay="4000"/>
                            </p:stCondLst>
                            <p:childTnLst>
                              <p:par>
                                <p:cTn id="50" presetID="21"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heel(1)">
                                      <p:cBhvr>
                                        <p:cTn id="52" dur="2000"/>
                                        <p:tgtEl>
                                          <p:spTgt spid="58"/>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circle(in)">
                                      <p:cBhvr>
                                        <p:cTn id="5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7" grpId="0">
        <p:bldSub>
          <a:bldChart bld="series"/>
        </p:bldSub>
      </p:bldGraphic>
      <p:bldP spid="78" grpId="0" animBg="1"/>
      <p:bldP spid="171" grpId="0" animBg="1"/>
      <p:bldP spid="88" grpId="0"/>
      <p:bldP spid="89" grpId="0" animBg="1"/>
      <p:bldP spid="90" grpId="0" animBg="1"/>
      <p:bldP spid="2"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FD2B76B2-3A84-470E-BFB7-9F789CDADD40}" type="slidenum">
              <a:rPr lang="en-US"/>
              <a:pPr/>
              <a:t>10</a:t>
            </a:fld>
            <a:endParaRPr lang="en-US"/>
          </a:p>
        </p:txBody>
      </p:sp>
      <p:sp>
        <p:nvSpPr>
          <p:cNvPr id="6148" name="Rectangle 2"/>
          <p:cNvSpPr>
            <a:spLocks noGrp="1" noChangeArrowheads="1"/>
          </p:cNvSpPr>
          <p:nvPr>
            <p:ph type="title"/>
          </p:nvPr>
        </p:nvSpPr>
        <p:spPr/>
        <p:txBody>
          <a:bodyPr/>
          <a:lstStyle/>
          <a:p>
            <a:r>
              <a:rPr lang="sr-Latn-CS"/>
              <a:t>Inflacija</a:t>
            </a:r>
            <a:endParaRPr lang="en-US" sz="3200" i="1"/>
          </a:p>
        </p:txBody>
      </p:sp>
      <p:sp>
        <p:nvSpPr>
          <p:cNvPr id="237571" name="Rectangle 3"/>
          <p:cNvSpPr>
            <a:spLocks noGrp="1" noChangeArrowheads="1"/>
          </p:cNvSpPr>
          <p:nvPr>
            <p:ph type="body" idx="1"/>
          </p:nvPr>
        </p:nvSpPr>
        <p:spPr>
          <a:xfrm>
            <a:off x="1143000" y="2743200"/>
            <a:ext cx="7086600" cy="2667000"/>
          </a:xfrm>
        </p:spPr>
        <p:txBody>
          <a:bodyPr/>
          <a:lstStyle/>
          <a:p>
            <a:pPr>
              <a:lnSpc>
                <a:spcPct val="105000"/>
              </a:lnSpc>
              <a:spcBef>
                <a:spcPct val="50000"/>
              </a:spcBef>
              <a:buClr>
                <a:schemeClr val="accent1"/>
              </a:buClr>
            </a:pPr>
            <a:r>
              <a:rPr lang="sr-Latn-CS" sz="2800" dirty="0" err="1"/>
              <a:t>Nomnalni</a:t>
            </a:r>
            <a:r>
              <a:rPr lang="sr-Latn-CS" sz="2800" dirty="0"/>
              <a:t> rast zahteva da jedan deo rasta novčane mase podrži dalji privredni rast</a:t>
            </a:r>
          </a:p>
          <a:p>
            <a:pPr>
              <a:lnSpc>
                <a:spcPct val="105000"/>
              </a:lnSpc>
              <a:spcBef>
                <a:spcPct val="50000"/>
              </a:spcBef>
              <a:buClr>
                <a:schemeClr val="accent1"/>
              </a:buClr>
            </a:pPr>
            <a:r>
              <a:rPr lang="sr-Latn-CS" sz="6000" dirty="0"/>
              <a:t>Višak</a:t>
            </a:r>
            <a:r>
              <a:rPr lang="en-GB" sz="6000" dirty="0"/>
              <a:t> </a:t>
            </a:r>
            <a:r>
              <a:rPr lang="sr-Latn-CS" sz="2800" dirty="0"/>
              <a:t>vodi inflaciji! </a:t>
            </a:r>
            <a:endParaRPr lang="en-US" sz="2800" dirty="0"/>
          </a:p>
        </p:txBody>
      </p:sp>
      <p:graphicFrame>
        <p:nvGraphicFramePr>
          <p:cNvPr id="6146" name="Object 2"/>
          <p:cNvGraphicFramePr>
            <a:graphicFrameLocks noChangeAspect="1"/>
          </p:cNvGraphicFramePr>
          <p:nvPr/>
        </p:nvGraphicFramePr>
        <p:xfrm>
          <a:off x="3048000" y="1371600"/>
          <a:ext cx="2819400" cy="1109663"/>
        </p:xfrm>
        <a:graphic>
          <a:graphicData uri="http://schemas.openxmlformats.org/presentationml/2006/ole">
            <mc:AlternateContent xmlns:mc="http://schemas.openxmlformats.org/markup-compatibility/2006">
              <mc:Choice xmlns:v="urn:schemas-microsoft-com:vml" Requires="v">
                <p:oleObj spid="_x0000_s113681" name="Equation" r:id="rId4" imgW="1143000" imgH="393480" progId="">
                  <p:embed/>
                </p:oleObj>
              </mc:Choice>
              <mc:Fallback>
                <p:oleObj name="Equation" r:id="rId4" imgW="1143000" imgH="3934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3999" t="-11620" r="-3999" b="-11620"/>
                      <a:stretch>
                        <a:fillRect/>
                      </a:stretch>
                    </p:blipFill>
                    <p:spPr bwMode="auto">
                      <a:xfrm>
                        <a:off x="3048000" y="1371600"/>
                        <a:ext cx="2819400" cy="1109663"/>
                      </a:xfrm>
                      <a:prstGeom prst="rect">
                        <a:avLst/>
                      </a:prstGeom>
                      <a:solidFill>
                        <a:srgbClr val="CCFFCC"/>
                      </a:solidFill>
                      <a:ln w="9525">
                        <a:solidFill>
                          <a:srgbClr val="000000"/>
                        </a:solidFill>
                        <a:miter lim="800000"/>
                        <a:headEnd/>
                        <a:tailEnd/>
                      </a:ln>
                      <a:effectLst>
                        <a:outerShdw dist="107763" dir="2700000" algn="ctr" rotWithShape="0">
                          <a:srgbClr val="808080"/>
                        </a:outerShdw>
                      </a:effec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wipe(up)">
                                      <p:cBhvr>
                                        <p:cTn id="7" dur="500"/>
                                        <p:tgtEl>
                                          <p:spTgt spid="237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7571">
                                            <p:txEl>
                                              <p:pRg st="1" end="1"/>
                                            </p:txEl>
                                          </p:spTgt>
                                        </p:tgtEl>
                                        <p:attrNameLst>
                                          <p:attrName>style.visibility</p:attrName>
                                        </p:attrNameLst>
                                      </p:cBhvr>
                                      <p:to>
                                        <p:strVal val="visible"/>
                                      </p:to>
                                    </p:set>
                                    <p:animEffect transition="in" filter="wipe(up)">
                                      <p:cBhvr>
                                        <p:cTn id="12" dur="500"/>
                                        <p:tgtEl>
                                          <p:spTgt spid="237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08807C5F-AA47-476B-BA5F-65975462BFAB}" type="slidenum">
              <a:rPr lang="en-US"/>
              <a:pPr/>
              <a:t>11</a:t>
            </a:fld>
            <a:endParaRPr lang="en-US"/>
          </a:p>
        </p:txBody>
      </p:sp>
      <p:sp>
        <p:nvSpPr>
          <p:cNvPr id="44035" name="Rectangle 2"/>
          <p:cNvSpPr>
            <a:spLocks noGrp="1" noChangeArrowheads="1"/>
          </p:cNvSpPr>
          <p:nvPr>
            <p:ph type="title"/>
          </p:nvPr>
        </p:nvSpPr>
        <p:spPr/>
        <p:txBody>
          <a:bodyPr/>
          <a:lstStyle/>
          <a:p>
            <a:r>
              <a:rPr lang="en-US"/>
              <a:t>Infla</a:t>
            </a:r>
            <a:r>
              <a:rPr lang="sr-Latn-CS"/>
              <a:t>cija i kamatne stope</a:t>
            </a:r>
            <a:endParaRPr lang="en-US"/>
          </a:p>
        </p:txBody>
      </p:sp>
      <p:sp>
        <p:nvSpPr>
          <p:cNvPr id="259075" name="Rectangle 3"/>
          <p:cNvSpPr>
            <a:spLocks noGrp="1" noChangeArrowheads="1"/>
          </p:cNvSpPr>
          <p:nvPr>
            <p:ph type="body" idx="1"/>
          </p:nvPr>
        </p:nvSpPr>
        <p:spPr>
          <a:xfrm>
            <a:off x="1066800" y="1219200"/>
            <a:ext cx="6629400" cy="3810000"/>
          </a:xfrm>
        </p:spPr>
        <p:txBody>
          <a:bodyPr/>
          <a:lstStyle/>
          <a:p>
            <a:pPr>
              <a:lnSpc>
                <a:spcPct val="110000"/>
              </a:lnSpc>
              <a:spcBef>
                <a:spcPct val="60000"/>
              </a:spcBef>
            </a:pPr>
            <a:r>
              <a:rPr lang="en-US" sz="2600" dirty="0"/>
              <a:t>Nominal</a:t>
            </a:r>
            <a:r>
              <a:rPr lang="sr-Latn-CS" sz="2600" dirty="0"/>
              <a:t>na kamatna stopa </a:t>
            </a:r>
            <a:r>
              <a:rPr lang="en-US" sz="2600" b="1" i="1" dirty="0" err="1"/>
              <a:t>i</a:t>
            </a:r>
            <a:endParaRPr lang="sr-Latn-CS" sz="2600" b="1" i="1" dirty="0"/>
          </a:p>
          <a:p>
            <a:pPr>
              <a:lnSpc>
                <a:spcPct val="110000"/>
              </a:lnSpc>
              <a:spcBef>
                <a:spcPct val="60000"/>
              </a:spcBef>
            </a:pPr>
            <a:r>
              <a:rPr lang="en-US" sz="2600" dirty="0"/>
              <a:t>Real</a:t>
            </a:r>
            <a:r>
              <a:rPr lang="sr-Latn-CS" sz="2600" dirty="0"/>
              <a:t>na kamatna stopa</a:t>
            </a:r>
            <a:r>
              <a:rPr lang="en-US" sz="2600" dirty="0"/>
              <a:t> </a:t>
            </a:r>
            <a:r>
              <a:rPr lang="en-US" sz="2600" b="1" i="1" dirty="0"/>
              <a:t>r</a:t>
            </a:r>
            <a:br>
              <a:rPr lang="en-US" sz="2600" dirty="0"/>
            </a:br>
            <a:r>
              <a:rPr lang="sr-Latn-CS" sz="2600" dirty="0"/>
              <a:t>mora se prilagoditi </a:t>
            </a:r>
            <a:r>
              <a:rPr lang="en-GB" sz="2600" dirty="0"/>
              <a:t>O</a:t>
            </a:r>
            <a:r>
              <a:rPr lang="en-US" sz="2600" dirty="0" err="1"/>
              <a:t>ČEKIVANOJ</a:t>
            </a:r>
            <a:r>
              <a:rPr lang="en-US" sz="2600" dirty="0"/>
              <a:t> </a:t>
            </a:r>
            <a:r>
              <a:rPr lang="sr-Latn-CS" sz="2600" dirty="0"/>
              <a:t>inflaciji</a:t>
            </a:r>
            <a:r>
              <a:rPr lang="en-US" sz="2600" dirty="0"/>
              <a:t>:</a:t>
            </a:r>
            <a:br>
              <a:rPr lang="en-US" sz="2600" dirty="0"/>
            </a:br>
            <a:r>
              <a:rPr lang="en-US" sz="2600" dirty="0"/>
              <a:t>	</a:t>
            </a:r>
            <a:r>
              <a:rPr lang="en-US" sz="2600" b="1" i="1" dirty="0"/>
              <a:t>r</a:t>
            </a:r>
            <a:r>
              <a:rPr lang="en-US" sz="2600" dirty="0"/>
              <a:t>  =  </a:t>
            </a:r>
            <a:r>
              <a:rPr lang="en-US" sz="2600" b="1" i="1" dirty="0" err="1"/>
              <a:t>i</a:t>
            </a:r>
            <a:r>
              <a:rPr lang="en-US" sz="2600" dirty="0"/>
              <a:t>  </a:t>
            </a:r>
            <a:r>
              <a:rPr lang="en-US" sz="2600" dirty="0">
                <a:sym typeface="Symbol" pitchFamily="18" charset="2"/>
              </a:rPr>
              <a:t> </a:t>
            </a:r>
            <a:r>
              <a:rPr lang="en-US" dirty="0">
                <a:sym typeface="Symbol" pitchFamily="18" charset="2"/>
              </a:rPr>
              <a:t></a:t>
            </a:r>
            <a:r>
              <a:rPr lang="sr-Latn-RS" sz="3200" b="1" baseline="30000" dirty="0">
                <a:sym typeface="Symbol" pitchFamily="18" charset="2"/>
              </a:rPr>
              <a:t>e</a:t>
            </a:r>
            <a:endParaRPr lang="sr-Latn-CS" sz="3200" b="1" baseline="30000" dirty="0">
              <a:sym typeface="Symbol" pitchFamily="18" charset="2"/>
            </a:endParaRPr>
          </a:p>
          <a:p>
            <a:pPr>
              <a:lnSpc>
                <a:spcPct val="110000"/>
              </a:lnSpc>
              <a:spcBef>
                <a:spcPct val="60000"/>
              </a:spcBef>
            </a:pPr>
            <a:r>
              <a:rPr lang="sr-Latn-CS" dirty="0">
                <a:sym typeface="Symbol" pitchFamily="18" charset="2"/>
              </a:rPr>
              <a:t>Negativne realne kamatne stope u socijalizmu ...</a:t>
            </a:r>
            <a:endParaRPr lang="en-US" dirty="0">
              <a:sym typeface="Symbol" pitchFamily="18" charset="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wipe(left)">
                                      <p:cBhvr>
                                        <p:cTn id="7" dur="500"/>
                                        <p:tgtEl>
                                          <p:spTgt spid="25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wipe(left)">
                                      <p:cBhvr>
                                        <p:cTn id="12" dur="500"/>
                                        <p:tgtEl>
                                          <p:spTgt spid="259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9075">
                                            <p:txEl>
                                              <p:pRg st="2" end="2"/>
                                            </p:txEl>
                                          </p:spTgt>
                                        </p:tgtEl>
                                        <p:attrNameLst>
                                          <p:attrName>style.visibility</p:attrName>
                                        </p:attrNameLst>
                                      </p:cBhvr>
                                      <p:to>
                                        <p:strVal val="visible"/>
                                      </p:to>
                                    </p:set>
                                    <p:animEffect transition="in" filter="wipe(left)">
                                      <p:cBhvr>
                                        <p:cTn id="17" dur="500"/>
                                        <p:tgtEl>
                                          <p:spTgt spid="259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83F683F8-2526-400D-B7CB-020A84961AE6}" type="slidenum">
              <a:rPr lang="en-US"/>
              <a:pPr/>
              <a:t>12</a:t>
            </a:fld>
            <a:endParaRPr lang="en-US"/>
          </a:p>
        </p:txBody>
      </p:sp>
      <p:sp>
        <p:nvSpPr>
          <p:cNvPr id="45059" name="Rectangle 2"/>
          <p:cNvSpPr>
            <a:spLocks noGrp="1" noChangeArrowheads="1"/>
          </p:cNvSpPr>
          <p:nvPr>
            <p:ph type="title"/>
          </p:nvPr>
        </p:nvSpPr>
        <p:spPr/>
        <p:txBody>
          <a:bodyPr/>
          <a:lstStyle/>
          <a:p>
            <a:r>
              <a:rPr lang="en-US"/>
              <a:t>Fi</a:t>
            </a:r>
            <a:r>
              <a:rPr lang="sr-Latn-CS"/>
              <a:t>š</a:t>
            </a:r>
            <a:r>
              <a:rPr lang="en-US"/>
              <a:t>er</a:t>
            </a:r>
            <a:r>
              <a:rPr lang="sr-Latn-CS"/>
              <a:t>ov</a:t>
            </a:r>
            <a:r>
              <a:rPr lang="en-US"/>
              <a:t> </a:t>
            </a:r>
            <a:r>
              <a:rPr lang="sr-Latn-CS"/>
              <a:t>e</a:t>
            </a:r>
            <a:r>
              <a:rPr lang="en-US"/>
              <a:t>fe</a:t>
            </a:r>
            <a:r>
              <a:rPr lang="sr-Latn-CS"/>
              <a:t>kat</a:t>
            </a:r>
            <a:endParaRPr lang="en-US"/>
          </a:p>
        </p:txBody>
      </p:sp>
      <p:sp>
        <p:nvSpPr>
          <p:cNvPr id="260099" name="Rectangle 3"/>
          <p:cNvSpPr>
            <a:spLocks noGrp="1" noChangeArrowheads="1"/>
          </p:cNvSpPr>
          <p:nvPr>
            <p:ph type="body" idx="1"/>
          </p:nvPr>
        </p:nvSpPr>
        <p:spPr>
          <a:xfrm>
            <a:off x="1066800" y="1262063"/>
            <a:ext cx="6705600" cy="4267200"/>
          </a:xfrm>
        </p:spPr>
        <p:txBody>
          <a:bodyPr/>
          <a:lstStyle/>
          <a:p>
            <a:pPr>
              <a:lnSpc>
                <a:spcPct val="105000"/>
              </a:lnSpc>
              <a:spcBef>
                <a:spcPct val="50000"/>
              </a:spcBef>
              <a:buClr>
                <a:srgbClr val="660066"/>
              </a:buClr>
            </a:pPr>
            <a:r>
              <a:rPr lang="en-US" sz="2900" dirty="0" err="1">
                <a:sym typeface="Symbol" pitchFamily="18" charset="2"/>
              </a:rPr>
              <a:t>Fi</a:t>
            </a:r>
            <a:r>
              <a:rPr lang="sr-Latn-CS" sz="2900" dirty="0">
                <a:sym typeface="Symbol" pitchFamily="18" charset="2"/>
              </a:rPr>
              <a:t>š</a:t>
            </a:r>
            <a:r>
              <a:rPr lang="en-US" sz="2900" dirty="0" err="1">
                <a:sym typeface="Symbol" pitchFamily="18" charset="2"/>
              </a:rPr>
              <a:t>er</a:t>
            </a:r>
            <a:r>
              <a:rPr lang="sr-Latn-CS" sz="2900" dirty="0">
                <a:sym typeface="Symbol" pitchFamily="18" charset="2"/>
              </a:rPr>
              <a:t>ova jednačina</a:t>
            </a:r>
            <a:r>
              <a:rPr lang="en-US" sz="2900" dirty="0">
                <a:sym typeface="Symbol" pitchFamily="18" charset="2"/>
              </a:rPr>
              <a:t>:</a:t>
            </a:r>
            <a:r>
              <a:rPr lang="en-US" sz="2900" dirty="0"/>
              <a:t>    </a:t>
            </a:r>
            <a:r>
              <a:rPr lang="en-US" sz="2900" b="1" i="1" dirty="0" err="1"/>
              <a:t>i</a:t>
            </a:r>
            <a:r>
              <a:rPr lang="en-US" sz="2900" dirty="0"/>
              <a:t>  = </a:t>
            </a:r>
            <a:r>
              <a:rPr lang="en-US" sz="2900" b="1" i="1" dirty="0"/>
              <a:t>r</a:t>
            </a:r>
            <a:r>
              <a:rPr lang="en-US" sz="2900" dirty="0"/>
              <a:t>  + </a:t>
            </a:r>
            <a:r>
              <a:rPr lang="en-US" sz="3100" dirty="0">
                <a:sym typeface="Symbol" pitchFamily="18" charset="2"/>
              </a:rPr>
              <a:t></a:t>
            </a:r>
            <a:r>
              <a:rPr lang="sr-Latn-RS" sz="2800" b="1" baseline="30000" dirty="0">
                <a:sym typeface="Symbol" pitchFamily="18" charset="2"/>
              </a:rPr>
              <a:t>e</a:t>
            </a:r>
            <a:endParaRPr lang="en-US" sz="3100" dirty="0">
              <a:sym typeface="Symbol" pitchFamily="18" charset="2"/>
            </a:endParaRPr>
          </a:p>
          <a:p>
            <a:pPr>
              <a:lnSpc>
                <a:spcPct val="105000"/>
              </a:lnSpc>
              <a:spcBef>
                <a:spcPct val="50000"/>
              </a:spcBef>
              <a:buClr>
                <a:srgbClr val="660066"/>
              </a:buClr>
            </a:pPr>
            <a:r>
              <a:rPr lang="en-US" sz="2900" dirty="0">
                <a:sym typeface="Symbol" pitchFamily="18" charset="2"/>
              </a:rPr>
              <a:t> </a:t>
            </a:r>
            <a:r>
              <a:rPr lang="en-US" sz="2900" b="1" i="1" dirty="0">
                <a:sym typeface="Symbol" pitchFamily="18" charset="2"/>
              </a:rPr>
              <a:t>S</a:t>
            </a:r>
            <a:r>
              <a:rPr lang="en-US" sz="2900" dirty="0">
                <a:sym typeface="Symbol" pitchFamily="18" charset="2"/>
              </a:rPr>
              <a:t>  = </a:t>
            </a:r>
            <a:r>
              <a:rPr lang="en-US" sz="2900" b="1" i="1" dirty="0">
                <a:sym typeface="Symbol" pitchFamily="18" charset="2"/>
              </a:rPr>
              <a:t>I</a:t>
            </a:r>
            <a:r>
              <a:rPr lang="en-US" sz="2900" dirty="0">
                <a:sym typeface="Symbol" pitchFamily="18" charset="2"/>
              </a:rPr>
              <a:t>   </a:t>
            </a:r>
            <a:r>
              <a:rPr lang="en-US" sz="2900" dirty="0" err="1">
                <a:sym typeface="Symbol" pitchFamily="18" charset="2"/>
              </a:rPr>
              <a:t>determin</a:t>
            </a:r>
            <a:r>
              <a:rPr lang="sr-Latn-CS" sz="2900" dirty="0" err="1">
                <a:sym typeface="Symbol" pitchFamily="18" charset="2"/>
              </a:rPr>
              <a:t>iše</a:t>
            </a:r>
            <a:r>
              <a:rPr lang="sr-Latn-CS" sz="2900" dirty="0">
                <a:sym typeface="Symbol" pitchFamily="18" charset="2"/>
              </a:rPr>
              <a:t> </a:t>
            </a:r>
            <a:r>
              <a:rPr lang="en-US" sz="2900" b="1" i="1" dirty="0">
                <a:sym typeface="Symbol" pitchFamily="18" charset="2"/>
              </a:rPr>
              <a:t>r</a:t>
            </a:r>
            <a:r>
              <a:rPr lang="en-US" sz="2900" dirty="0">
                <a:sym typeface="Symbol" pitchFamily="18" charset="2"/>
              </a:rPr>
              <a:t> </a:t>
            </a:r>
          </a:p>
          <a:p>
            <a:pPr>
              <a:lnSpc>
                <a:spcPct val="105000"/>
              </a:lnSpc>
              <a:spcBef>
                <a:spcPct val="50000"/>
              </a:spcBef>
              <a:buClr>
                <a:srgbClr val="660066"/>
              </a:buClr>
            </a:pPr>
            <a:r>
              <a:rPr lang="sr-Latn-CS" sz="2900" dirty="0">
                <a:sym typeface="Symbol" pitchFamily="18" charset="2"/>
              </a:rPr>
              <a:t>Stoga rast </a:t>
            </a:r>
            <a:r>
              <a:rPr lang="en-US" sz="3100" dirty="0">
                <a:sym typeface="Symbol" pitchFamily="18" charset="2"/>
              </a:rPr>
              <a:t></a:t>
            </a:r>
            <a:r>
              <a:rPr lang="sr-Latn-CS" sz="3100" dirty="0">
                <a:sym typeface="Symbol" pitchFamily="18" charset="2"/>
              </a:rPr>
              <a:t> izaziva rast </a:t>
            </a:r>
            <a:r>
              <a:rPr lang="en-US" sz="2900" b="1" i="1" dirty="0" err="1">
                <a:sym typeface="Symbol" pitchFamily="18" charset="2"/>
              </a:rPr>
              <a:t>i</a:t>
            </a:r>
            <a:r>
              <a:rPr lang="en-US" sz="2900" dirty="0">
                <a:sym typeface="Symbol" pitchFamily="18" charset="2"/>
              </a:rPr>
              <a:t>.</a:t>
            </a:r>
          </a:p>
          <a:p>
            <a:pPr>
              <a:lnSpc>
                <a:spcPct val="105000"/>
              </a:lnSpc>
              <a:spcBef>
                <a:spcPct val="50000"/>
              </a:spcBef>
              <a:buClr>
                <a:srgbClr val="660066"/>
              </a:buClr>
            </a:pPr>
            <a:r>
              <a:rPr lang="sr-Latn-CS" sz="2900" dirty="0">
                <a:sym typeface="Symbol" pitchFamily="18" charset="2"/>
              </a:rPr>
              <a:t>Ovo je </a:t>
            </a:r>
            <a:r>
              <a:rPr lang="en-US" sz="2900" b="1" dirty="0" err="1">
                <a:solidFill>
                  <a:schemeClr val="bg1"/>
                </a:solidFill>
                <a:sym typeface="Symbol" pitchFamily="18" charset="2"/>
              </a:rPr>
              <a:t>Fi</a:t>
            </a:r>
            <a:r>
              <a:rPr lang="sr-Latn-CS" sz="2900" b="1" dirty="0" err="1">
                <a:solidFill>
                  <a:schemeClr val="bg1"/>
                </a:solidFill>
                <a:sym typeface="Symbol" pitchFamily="18" charset="2"/>
              </a:rPr>
              <a:t>šerov</a:t>
            </a:r>
            <a:r>
              <a:rPr lang="sr-Latn-CS" sz="2900" b="1" dirty="0">
                <a:solidFill>
                  <a:schemeClr val="bg1"/>
                </a:solidFill>
                <a:sym typeface="Symbol" pitchFamily="18" charset="2"/>
              </a:rPr>
              <a:t> efekat</a:t>
            </a:r>
            <a:endParaRPr lang="en-US" sz="2900" dirty="0">
              <a:solidFill>
                <a:schemeClr val="bg1"/>
              </a:solidFill>
              <a:sym typeface="Symbol" pitchFamily="18" charset="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box(out)">
                                      <p:cBhvr>
                                        <p:cTn id="7" dur="500"/>
                                        <p:tgtEl>
                                          <p:spTgt spid="260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0099">
                                            <p:txEl>
                                              <p:pRg st="1" end="1"/>
                                            </p:txEl>
                                          </p:spTgt>
                                        </p:tgtEl>
                                        <p:attrNameLst>
                                          <p:attrName>style.visibility</p:attrName>
                                        </p:attrNameLst>
                                      </p:cBhvr>
                                      <p:to>
                                        <p:strVal val="visible"/>
                                      </p:to>
                                    </p:set>
                                    <p:animEffect transition="in" filter="box(out)">
                                      <p:cBhvr>
                                        <p:cTn id="12" dur="500"/>
                                        <p:tgtEl>
                                          <p:spTgt spid="260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0099">
                                            <p:txEl>
                                              <p:pRg st="2" end="2"/>
                                            </p:txEl>
                                          </p:spTgt>
                                        </p:tgtEl>
                                        <p:attrNameLst>
                                          <p:attrName>style.visibility</p:attrName>
                                        </p:attrNameLst>
                                      </p:cBhvr>
                                      <p:to>
                                        <p:strVal val="visible"/>
                                      </p:to>
                                    </p:set>
                                    <p:animEffect transition="in" filter="box(out)">
                                      <p:cBhvr>
                                        <p:cTn id="17" dur="500"/>
                                        <p:tgtEl>
                                          <p:spTgt spid="260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0099">
                                            <p:txEl>
                                              <p:pRg st="3" end="3"/>
                                            </p:txEl>
                                          </p:spTgt>
                                        </p:tgtEl>
                                        <p:attrNameLst>
                                          <p:attrName>style.visibility</p:attrName>
                                        </p:attrNameLst>
                                      </p:cBhvr>
                                      <p:to>
                                        <p:strVal val="visible"/>
                                      </p:to>
                                    </p:set>
                                    <p:animEffect transition="in" filter="box(out)">
                                      <p:cBhvr>
                                        <p:cTn id="22" dur="500"/>
                                        <p:tgtEl>
                                          <p:spTgt spid="260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9390EAB7-2F45-44E4-AEA2-566ACA735265}" type="slidenum">
              <a:rPr lang="en-US"/>
              <a:pPr/>
              <a:t>13</a:t>
            </a:fld>
            <a:endParaRPr lang="en-US"/>
          </a:p>
        </p:txBody>
      </p:sp>
      <p:sp>
        <p:nvSpPr>
          <p:cNvPr id="7172" name="Rectangle 4"/>
          <p:cNvSpPr>
            <a:spLocks noGrp="1" noChangeArrowheads="1"/>
          </p:cNvSpPr>
          <p:nvPr>
            <p:ph type="title"/>
          </p:nvPr>
        </p:nvSpPr>
        <p:spPr>
          <a:xfrm>
            <a:off x="381000" y="620688"/>
            <a:ext cx="8763000" cy="838200"/>
          </a:xfrm>
        </p:spPr>
        <p:txBody>
          <a:bodyPr/>
          <a:lstStyle/>
          <a:p>
            <a:r>
              <a:rPr lang="sr-Latn-RS" sz="3000" dirty="0">
                <a:solidFill>
                  <a:schemeClr val="bg1"/>
                </a:solidFill>
              </a:rPr>
              <a:t>SAD: in</a:t>
            </a:r>
            <a:r>
              <a:rPr lang="en-US" sz="3000" dirty="0" err="1">
                <a:solidFill>
                  <a:schemeClr val="bg1"/>
                </a:solidFill>
              </a:rPr>
              <a:t>fla</a:t>
            </a:r>
            <a:r>
              <a:rPr lang="sr-Latn-RS" sz="3000" dirty="0">
                <a:solidFill>
                  <a:schemeClr val="bg1"/>
                </a:solidFill>
              </a:rPr>
              <a:t>cija i nominalna kamatna stopa od </a:t>
            </a:r>
            <a:r>
              <a:rPr lang="en-US" sz="2600" dirty="0">
                <a:solidFill>
                  <a:schemeClr val="bg1"/>
                </a:solidFill>
              </a:rPr>
              <a:t>19</a:t>
            </a:r>
            <a:r>
              <a:rPr lang="sr-Latn-RS" sz="2600" dirty="0">
                <a:solidFill>
                  <a:schemeClr val="bg1"/>
                </a:solidFill>
              </a:rPr>
              <a:t>60</a:t>
            </a:r>
            <a:endParaRPr lang="en-US" sz="2600" dirty="0">
              <a:solidFill>
                <a:schemeClr val="bg1"/>
              </a:solidFill>
            </a:endParaRPr>
          </a:p>
        </p:txBody>
      </p:sp>
      <p:graphicFrame>
        <p:nvGraphicFramePr>
          <p:cNvPr id="10" name="Chart 9"/>
          <p:cNvGraphicFramePr>
            <a:graphicFrameLocks noGrp="1"/>
          </p:cNvGraphicFramePr>
          <p:nvPr/>
        </p:nvGraphicFramePr>
        <p:xfrm>
          <a:off x="323528" y="1481328"/>
          <a:ext cx="8741664" cy="5376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7" dur="500"/>
                                        <p:tgtEl>
                                          <p:spTgt spid="10">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2" dur="500"/>
                                        <p:tgtEl>
                                          <p:spTgt spid="10">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animBg="0"/>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19810" name="Picture 2"/>
          <p:cNvPicPr>
            <a:picLocks noChangeAspect="1" noChangeArrowheads="1"/>
          </p:cNvPicPr>
          <p:nvPr/>
        </p:nvPicPr>
        <p:blipFill>
          <a:blip r:embed="rId2" cstate="print"/>
          <a:srcRect l="33075" t="21567" r="31882" b="32234"/>
          <a:stretch>
            <a:fillRect/>
          </a:stretch>
        </p:blipFill>
        <p:spPr bwMode="auto">
          <a:xfrm>
            <a:off x="251520" y="116632"/>
            <a:ext cx="8447848" cy="6264696"/>
          </a:xfrm>
          <a:prstGeom prst="rect">
            <a:avLst/>
          </a:prstGeom>
          <a:noFill/>
          <a:ln w="9525">
            <a:noFill/>
            <a:miter lim="800000"/>
            <a:headEnd/>
            <a:tailEnd/>
          </a:ln>
        </p:spPr>
      </p:pic>
      <p:cxnSp>
        <p:nvCxnSpPr>
          <p:cNvPr id="26" name="Straight Connector 25"/>
          <p:cNvCxnSpPr/>
          <p:nvPr/>
        </p:nvCxnSpPr>
        <p:spPr>
          <a:xfrm flipV="1">
            <a:off x="3203848" y="2636912"/>
            <a:ext cx="4824536" cy="273630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C5EEE93C-A5C1-48C3-B35B-5955BCE53E58}" type="slidenum">
              <a:rPr lang="en-US"/>
              <a:pPr/>
              <a:t>15</a:t>
            </a:fld>
            <a:endParaRPr lang="en-US"/>
          </a:p>
        </p:txBody>
      </p:sp>
      <p:sp>
        <p:nvSpPr>
          <p:cNvPr id="64516" name="Rectangle 3"/>
          <p:cNvSpPr>
            <a:spLocks noGrp="1" noChangeArrowheads="1"/>
          </p:cNvSpPr>
          <p:nvPr>
            <p:ph type="body" idx="1"/>
          </p:nvPr>
        </p:nvSpPr>
        <p:spPr>
          <a:xfrm>
            <a:off x="914400" y="1143000"/>
            <a:ext cx="7906072" cy="4953000"/>
          </a:xfrm>
          <a:solidFill>
            <a:schemeClr val="accent2">
              <a:lumMod val="75000"/>
              <a:alpha val="50000"/>
            </a:schemeClr>
          </a:solidFill>
        </p:spPr>
        <p:txBody>
          <a:bodyPr/>
          <a:lstStyle/>
          <a:p>
            <a:pPr marL="0" indent="0">
              <a:lnSpc>
                <a:spcPct val="105000"/>
              </a:lnSpc>
              <a:spcBef>
                <a:spcPct val="25000"/>
              </a:spcBef>
              <a:buFont typeface="Wingdings" pitchFamily="2" charset="2"/>
              <a:buNone/>
              <a:defRPr/>
            </a:pPr>
            <a:r>
              <a:rPr lang="sr-Latn-CS" sz="2600" dirty="0"/>
              <a:t>Pretpostavimo da je </a:t>
            </a:r>
            <a:r>
              <a:rPr lang="en-US" sz="2600" dirty="0"/>
              <a:t> </a:t>
            </a:r>
            <a:r>
              <a:rPr lang="en-US" sz="2600" b="1" i="1" dirty="0"/>
              <a:t>V</a:t>
            </a:r>
            <a:r>
              <a:rPr lang="en-US" sz="2600" dirty="0"/>
              <a:t>  </a:t>
            </a:r>
            <a:r>
              <a:rPr lang="sr-Latn-CS" sz="2600" dirty="0"/>
              <a:t>konstantno, </a:t>
            </a:r>
            <a:r>
              <a:rPr lang="en-US" sz="2600" b="1" i="1" dirty="0"/>
              <a:t>M</a:t>
            </a:r>
            <a:r>
              <a:rPr lang="en-US" sz="2600" dirty="0"/>
              <a:t>  </a:t>
            </a:r>
            <a:r>
              <a:rPr lang="sr-Latn-CS" sz="2600" dirty="0"/>
              <a:t>raste </a:t>
            </a:r>
            <a:r>
              <a:rPr lang="en-US" sz="2600" dirty="0"/>
              <a:t> 5% </a:t>
            </a:r>
            <a:r>
              <a:rPr lang="sr-Latn-CS" sz="2600" dirty="0"/>
              <a:t>godišnje, </a:t>
            </a:r>
            <a:r>
              <a:rPr lang="en-US" sz="2600" b="1" i="1" dirty="0"/>
              <a:t>Y</a:t>
            </a:r>
            <a:r>
              <a:rPr lang="en-US" sz="2600" dirty="0"/>
              <a:t>  </a:t>
            </a:r>
            <a:r>
              <a:rPr lang="sr-Latn-CS" sz="2600" dirty="0"/>
              <a:t>raste </a:t>
            </a:r>
            <a:r>
              <a:rPr lang="en-US" sz="2600" dirty="0"/>
              <a:t>2% </a:t>
            </a:r>
            <a:r>
              <a:rPr lang="sr-Latn-CS" sz="2600" dirty="0"/>
              <a:t>godišnje, </a:t>
            </a:r>
            <a:r>
              <a:rPr lang="en-US" sz="2600" dirty="0"/>
              <a:t>a </a:t>
            </a:r>
            <a:r>
              <a:rPr lang="en-US" sz="2600" b="1" i="1" dirty="0"/>
              <a:t>r</a:t>
            </a:r>
            <a:r>
              <a:rPr lang="en-US" sz="2600" dirty="0"/>
              <a:t>  = 4.  </a:t>
            </a:r>
          </a:p>
          <a:p>
            <a:pPr marL="519113" lvl="1" indent="-347663">
              <a:lnSpc>
                <a:spcPct val="105000"/>
              </a:lnSpc>
              <a:spcBef>
                <a:spcPct val="35000"/>
              </a:spcBef>
              <a:buClr>
                <a:schemeClr val="accent2"/>
              </a:buClr>
              <a:buNone/>
              <a:defRPr/>
            </a:pPr>
            <a:r>
              <a:rPr lang="sr-Latn-CS" sz="2600" dirty="0"/>
              <a:t>Kolika je inflacija?</a:t>
            </a:r>
            <a:endParaRPr lang="sr-Latn-RS" sz="2600" dirty="0">
              <a:solidFill>
                <a:schemeClr val="bg1"/>
              </a:solidFill>
            </a:endParaRPr>
          </a:p>
          <a:p>
            <a:pPr marL="461963" lvl="1" indent="-347663">
              <a:lnSpc>
                <a:spcPct val="105000"/>
              </a:lnSpc>
              <a:spcBef>
                <a:spcPct val="30000"/>
              </a:spcBef>
              <a:buClr>
                <a:schemeClr val="accent2"/>
              </a:buClr>
              <a:buNone/>
              <a:defRPr/>
            </a:pPr>
            <a:r>
              <a:rPr lang="en-US" sz="3200" dirty="0">
                <a:solidFill>
                  <a:schemeClr val="bg1"/>
                </a:solidFill>
                <a:sym typeface="Symbol" pitchFamily="18" charset="2"/>
              </a:rPr>
              <a:t></a:t>
            </a:r>
            <a:r>
              <a:rPr lang="en-US" sz="2400" dirty="0">
                <a:sym typeface="Symbol" pitchFamily="18" charset="2"/>
              </a:rPr>
              <a:t> </a:t>
            </a:r>
            <a:r>
              <a:rPr lang="en-US" sz="2600" dirty="0">
                <a:solidFill>
                  <a:schemeClr val="bg1"/>
                </a:solidFill>
              </a:rPr>
              <a:t>= 5 </a:t>
            </a:r>
            <a:r>
              <a:rPr lang="en-US" sz="2600" dirty="0">
                <a:solidFill>
                  <a:schemeClr val="bg1"/>
                </a:solidFill>
                <a:sym typeface="Symbol" pitchFamily="18" charset="2"/>
              </a:rPr>
              <a:t></a:t>
            </a:r>
            <a:r>
              <a:rPr lang="en-US" sz="2600" dirty="0">
                <a:solidFill>
                  <a:schemeClr val="bg1"/>
                </a:solidFill>
              </a:rPr>
              <a:t> 2 = 3. </a:t>
            </a:r>
            <a:endParaRPr lang="sr-Latn-RS" sz="2600" dirty="0">
              <a:solidFill>
                <a:schemeClr val="bg1"/>
              </a:solidFill>
            </a:endParaRPr>
          </a:p>
          <a:p>
            <a:pPr marL="461963" lvl="1" indent="-347663">
              <a:lnSpc>
                <a:spcPct val="105000"/>
              </a:lnSpc>
              <a:spcBef>
                <a:spcPct val="30000"/>
              </a:spcBef>
              <a:buClr>
                <a:schemeClr val="accent2"/>
              </a:buClr>
              <a:buFont typeface="Symbol" pitchFamily="18" charset="2"/>
              <a:buChar char="p"/>
              <a:defRPr/>
            </a:pPr>
            <a:endParaRPr lang="sr-Latn-RS" sz="2600" dirty="0"/>
          </a:p>
          <a:p>
            <a:pPr marL="461963" lvl="1" indent="-347663">
              <a:lnSpc>
                <a:spcPct val="105000"/>
              </a:lnSpc>
              <a:spcBef>
                <a:spcPct val="30000"/>
              </a:spcBef>
              <a:buClr>
                <a:schemeClr val="accent2"/>
              </a:buClr>
              <a:buNone/>
              <a:defRPr/>
            </a:pPr>
            <a:r>
              <a:rPr lang="sr-Latn-CS" sz="2600" dirty="0"/>
              <a:t>Kolika je nominalna kamatna stopa </a:t>
            </a:r>
            <a:r>
              <a:rPr lang="en-US" sz="2600" b="1" i="1" dirty="0" err="1"/>
              <a:t>i</a:t>
            </a:r>
            <a:r>
              <a:rPr lang="en-US" sz="2600" dirty="0"/>
              <a:t> </a:t>
            </a:r>
            <a:endParaRPr lang="sr-Latn-RS" sz="2600" dirty="0"/>
          </a:p>
          <a:p>
            <a:pPr marL="461963" lvl="1" indent="-347663">
              <a:lnSpc>
                <a:spcPct val="105000"/>
              </a:lnSpc>
              <a:spcBef>
                <a:spcPct val="0"/>
              </a:spcBef>
              <a:buClr>
                <a:schemeClr val="accent2"/>
              </a:buClr>
              <a:buFont typeface="Wingdings" pitchFamily="2" charset="2"/>
              <a:buNone/>
              <a:defRPr/>
            </a:pPr>
            <a:endParaRPr lang="sr-Latn-CS" sz="2600" dirty="0"/>
          </a:p>
          <a:p>
            <a:pPr marL="461963" lvl="1" indent="-347663">
              <a:lnSpc>
                <a:spcPct val="105000"/>
              </a:lnSpc>
              <a:spcBef>
                <a:spcPct val="0"/>
              </a:spcBef>
              <a:buClr>
                <a:schemeClr val="accent2"/>
              </a:buClr>
              <a:buNone/>
              <a:defRPr/>
            </a:pPr>
            <a:r>
              <a:rPr lang="en-US" sz="2600" dirty="0"/>
              <a:t> </a:t>
            </a:r>
            <a:r>
              <a:rPr lang="en-US" sz="2600" b="1" i="1" dirty="0" err="1"/>
              <a:t>i</a:t>
            </a:r>
            <a:r>
              <a:rPr lang="en-US" sz="2600" dirty="0"/>
              <a:t>  = </a:t>
            </a:r>
            <a:r>
              <a:rPr lang="en-US" sz="2600" b="1" i="1" dirty="0"/>
              <a:t>r</a:t>
            </a:r>
            <a:r>
              <a:rPr lang="en-US" sz="2600" dirty="0"/>
              <a:t> + </a:t>
            </a:r>
            <a:r>
              <a:rPr lang="en-US" sz="2900" dirty="0">
                <a:sym typeface="Symbol" pitchFamily="18" charset="2"/>
              </a:rPr>
              <a:t></a:t>
            </a:r>
            <a:r>
              <a:rPr lang="sr-Latn-RS" sz="2800" b="1" baseline="30000" dirty="0">
                <a:sym typeface="Symbol" pitchFamily="18" charset="2"/>
              </a:rPr>
              <a:t>e</a:t>
            </a:r>
            <a:r>
              <a:rPr lang="en-US" sz="2600" dirty="0">
                <a:sym typeface="Symbol" pitchFamily="18" charset="2"/>
              </a:rPr>
              <a:t> = 4 + 3 = 7. </a:t>
            </a:r>
            <a:r>
              <a:rPr lang="sr-Latn-RS" sz="2600" dirty="0">
                <a:sym typeface="Symbol" pitchFamily="18" charset="2"/>
              </a:rPr>
              <a:t>         </a:t>
            </a:r>
            <a:r>
              <a:rPr lang="en-US" sz="2800" dirty="0" err="1">
                <a:sym typeface="Symbol" pitchFamily="18" charset="2"/>
              </a:rPr>
              <a:t>Fi</a:t>
            </a:r>
            <a:r>
              <a:rPr lang="sr-Latn-CS" sz="2800" dirty="0">
                <a:sym typeface="Symbol" pitchFamily="18" charset="2"/>
              </a:rPr>
              <a:t>š</a:t>
            </a:r>
            <a:r>
              <a:rPr lang="en-US" sz="2800" dirty="0" err="1">
                <a:sym typeface="Symbol" pitchFamily="18" charset="2"/>
              </a:rPr>
              <a:t>er</a:t>
            </a:r>
            <a:r>
              <a:rPr lang="sr-Latn-CS" sz="2800" dirty="0">
                <a:sym typeface="Symbol" pitchFamily="18" charset="2"/>
              </a:rPr>
              <a:t>ova jednačina</a:t>
            </a:r>
            <a:r>
              <a:rPr lang="en-US" sz="2800" dirty="0">
                <a:sym typeface="Symbol" pitchFamily="18" charset="2"/>
              </a:rPr>
              <a:t>:</a:t>
            </a:r>
            <a:r>
              <a:rPr lang="en-US" sz="2800" dirty="0"/>
              <a:t> </a:t>
            </a:r>
            <a:endParaRPr lang="sr-Latn-RS" sz="2800" dirty="0"/>
          </a:p>
          <a:p>
            <a:pPr marL="461963" lvl="1" indent="-347663">
              <a:lnSpc>
                <a:spcPct val="105000"/>
              </a:lnSpc>
              <a:spcBef>
                <a:spcPct val="0"/>
              </a:spcBef>
              <a:buClr>
                <a:schemeClr val="accent2"/>
              </a:buClr>
              <a:buNone/>
              <a:defRPr/>
            </a:pPr>
            <a:r>
              <a:rPr lang="sr-Latn-RS" sz="2800" dirty="0"/>
              <a:t>                                                 </a:t>
            </a:r>
            <a:r>
              <a:rPr lang="en-US" sz="2800" dirty="0"/>
              <a:t>   </a:t>
            </a:r>
            <a:r>
              <a:rPr lang="en-US" sz="2800" b="1" i="1" dirty="0" err="1"/>
              <a:t>i</a:t>
            </a:r>
            <a:r>
              <a:rPr lang="en-US" sz="2800" dirty="0"/>
              <a:t>  = </a:t>
            </a:r>
            <a:r>
              <a:rPr lang="en-US" sz="2800" b="1" i="1" dirty="0"/>
              <a:t>r</a:t>
            </a:r>
            <a:r>
              <a:rPr lang="en-US" sz="2800" dirty="0"/>
              <a:t>  + </a:t>
            </a:r>
            <a:r>
              <a:rPr lang="en-US" sz="2800" dirty="0">
                <a:sym typeface="Symbol" pitchFamily="18" charset="2"/>
              </a:rPr>
              <a:t></a:t>
            </a:r>
            <a:r>
              <a:rPr lang="sr-Latn-RS" sz="2800" b="1" baseline="30000" dirty="0">
                <a:sym typeface="Symbol" pitchFamily="18" charset="2"/>
              </a:rPr>
              <a:t>e</a:t>
            </a:r>
            <a:endParaRPr lang="en-US" sz="2800" dirty="0">
              <a:sym typeface="Symbol" pitchFamily="18" charset="2"/>
            </a:endParaRPr>
          </a:p>
          <a:p>
            <a:pPr marL="461963" lvl="1" indent="-347663">
              <a:lnSpc>
                <a:spcPct val="105000"/>
              </a:lnSpc>
              <a:spcBef>
                <a:spcPct val="0"/>
              </a:spcBef>
              <a:buClr>
                <a:schemeClr val="accent2"/>
              </a:buClr>
              <a:buFont typeface="Wingdings" pitchFamily="2" charset="2"/>
              <a:buNone/>
              <a:defRPr/>
            </a:pPr>
            <a:endParaRPr lang="en-US" sz="2600" dirty="0"/>
          </a:p>
          <a:p>
            <a:pPr marL="519113" lvl="1" indent="-347663">
              <a:lnSpc>
                <a:spcPct val="105000"/>
              </a:lnSpc>
              <a:spcBef>
                <a:spcPct val="35000"/>
              </a:spcBef>
              <a:buClr>
                <a:schemeClr val="accent2"/>
              </a:buClr>
              <a:buFont typeface="Wingdings" pitchFamily="2" charset="2"/>
              <a:buAutoNum type="alphaLcPeriod"/>
              <a:defRPr/>
            </a:pPr>
            <a:endParaRPr lang="sr-Latn-CS" sz="2600" dirty="0"/>
          </a:p>
        </p:txBody>
      </p:sp>
      <p:graphicFrame>
        <p:nvGraphicFramePr>
          <p:cNvPr id="118786" name="Object 2"/>
          <p:cNvGraphicFramePr>
            <a:graphicFrameLocks noChangeAspect="1"/>
          </p:cNvGraphicFramePr>
          <p:nvPr/>
        </p:nvGraphicFramePr>
        <p:xfrm>
          <a:off x="4644008" y="2348880"/>
          <a:ext cx="2819400" cy="1109663"/>
        </p:xfrm>
        <a:graphic>
          <a:graphicData uri="http://schemas.openxmlformats.org/presentationml/2006/ole">
            <mc:AlternateContent xmlns:mc="http://schemas.openxmlformats.org/markup-compatibility/2006">
              <mc:Choice xmlns:v="urn:schemas-microsoft-com:vml" Requires="v">
                <p:oleObj spid="_x0000_s118801" name="Equation" r:id="rId4" imgW="1143000" imgH="393480" progId="">
                  <p:embed/>
                </p:oleObj>
              </mc:Choice>
              <mc:Fallback>
                <p:oleObj name="Equation" r:id="rId4" imgW="1143000" imgH="3934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3999" t="-11620" r="-3999" b="-11620"/>
                      <a:stretch>
                        <a:fillRect/>
                      </a:stretch>
                    </p:blipFill>
                    <p:spPr bwMode="auto">
                      <a:xfrm>
                        <a:off x="4644008" y="2348880"/>
                        <a:ext cx="2819400" cy="1109663"/>
                      </a:xfrm>
                      <a:prstGeom prst="rect">
                        <a:avLst/>
                      </a:prstGeom>
                      <a:solidFill>
                        <a:srgbClr val="CCFFCC"/>
                      </a:solidFill>
                      <a:ln w="9525">
                        <a:solidFill>
                          <a:srgbClr val="000000"/>
                        </a:solidFill>
                        <a:miter lim="800000"/>
                        <a:headEnd/>
                        <a:tailEnd/>
                      </a:ln>
                      <a:effectLst>
                        <a:outerShdw dist="107763" dir="2700000" algn="ctr" rotWithShape="0">
                          <a:srgbClr val="808080"/>
                        </a:outerShdw>
                      </a:effectLst>
                    </p:spPr>
                  </p:pic>
                </p:oleObj>
              </mc:Fallback>
            </mc:AlternateContent>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blinds(horizontal)">
                                      <p:cBhvr>
                                        <p:cTn id="7" dur="500"/>
                                        <p:tgtEl>
                                          <p:spTgt spid="1187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6">
                                            <p:txEl>
                                              <p:pRg st="2" end="2"/>
                                            </p:txEl>
                                          </p:spTgt>
                                        </p:tgtEl>
                                        <p:attrNameLst>
                                          <p:attrName>style.visibility</p:attrName>
                                        </p:attrNameLst>
                                      </p:cBhvr>
                                      <p:to>
                                        <p:strVal val="visible"/>
                                      </p:to>
                                    </p:set>
                                    <p:animEffect transition="in" filter="blinds(horizontal)">
                                      <p:cBhvr>
                                        <p:cTn id="12" dur="500"/>
                                        <p:tgtEl>
                                          <p:spTgt spid="645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516">
                                            <p:txEl>
                                              <p:pRg st="4" end="4"/>
                                            </p:txEl>
                                          </p:spTgt>
                                        </p:tgtEl>
                                        <p:attrNameLst>
                                          <p:attrName>style.visibility</p:attrName>
                                        </p:attrNameLst>
                                      </p:cBhvr>
                                      <p:to>
                                        <p:strVal val="visible"/>
                                      </p:to>
                                    </p:set>
                                    <p:animEffect transition="in" filter="blinds(horizontal)">
                                      <p:cBhvr>
                                        <p:cTn id="17" dur="500"/>
                                        <p:tgtEl>
                                          <p:spTgt spid="64516">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4516">
                                            <p:txEl>
                                              <p:pRg st="6" end="6"/>
                                            </p:txEl>
                                          </p:spTgt>
                                        </p:tgtEl>
                                        <p:attrNameLst>
                                          <p:attrName>style.visibility</p:attrName>
                                        </p:attrNameLst>
                                      </p:cBhvr>
                                      <p:to>
                                        <p:strVal val="visible"/>
                                      </p:to>
                                    </p:set>
                                    <p:animEffect transition="in" filter="blinds(horizontal)">
                                      <p:cBhvr>
                                        <p:cTn id="20" dur="500"/>
                                        <p:tgtEl>
                                          <p:spTgt spid="64516">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4516">
                                            <p:txEl>
                                              <p:pRg st="7" end="7"/>
                                            </p:txEl>
                                          </p:spTgt>
                                        </p:tgtEl>
                                        <p:attrNameLst>
                                          <p:attrName>style.visibility</p:attrName>
                                        </p:attrNameLst>
                                      </p:cBhvr>
                                      <p:to>
                                        <p:strVal val="visible"/>
                                      </p:to>
                                    </p:set>
                                    <p:animEffect transition="in" filter="blinds(horizontal)">
                                      <p:cBhvr>
                                        <p:cTn id="23" dur="500"/>
                                        <p:tgtEl>
                                          <p:spTgt spid="645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914400"/>
            <a:ext cx="7772400" cy="5610944"/>
          </a:xfrm>
        </p:spPr>
        <p:txBody>
          <a:bodyPr/>
          <a:lstStyle/>
          <a:p>
            <a:pPr marL="519113" lvl="1" indent="-347663">
              <a:lnSpc>
                <a:spcPct val="105000"/>
              </a:lnSpc>
              <a:spcBef>
                <a:spcPct val="35000"/>
              </a:spcBef>
              <a:buClr>
                <a:schemeClr val="accent2"/>
              </a:buClr>
              <a:buNone/>
              <a:defRPr/>
            </a:pPr>
            <a:r>
              <a:rPr lang="sr-Latn-CS" sz="2600" dirty="0"/>
              <a:t>Pretpostavimo da je </a:t>
            </a:r>
            <a:r>
              <a:rPr lang="en-US" sz="2600" dirty="0"/>
              <a:t> </a:t>
            </a:r>
            <a:r>
              <a:rPr lang="en-US" sz="2600" b="1" i="1" dirty="0"/>
              <a:t>V</a:t>
            </a:r>
            <a:r>
              <a:rPr lang="en-US" sz="2600" dirty="0"/>
              <a:t>  </a:t>
            </a:r>
            <a:r>
              <a:rPr lang="sr-Latn-CS" sz="2600" dirty="0"/>
              <a:t>konstantno, </a:t>
            </a:r>
            <a:r>
              <a:rPr lang="en-US" sz="2600" b="1" i="1" dirty="0"/>
              <a:t>M</a:t>
            </a:r>
            <a:r>
              <a:rPr lang="en-US" sz="2600" dirty="0"/>
              <a:t>  </a:t>
            </a:r>
            <a:r>
              <a:rPr lang="sr-Latn-CS" sz="2600" dirty="0"/>
              <a:t>raste </a:t>
            </a:r>
            <a:r>
              <a:rPr lang="en-US" sz="2600" dirty="0"/>
              <a:t> 5% </a:t>
            </a:r>
            <a:r>
              <a:rPr lang="sr-Latn-CS" sz="2600" dirty="0"/>
              <a:t>godišnje, </a:t>
            </a:r>
            <a:r>
              <a:rPr lang="en-US" sz="2600" b="1" i="1" dirty="0"/>
              <a:t>Y</a:t>
            </a:r>
            <a:r>
              <a:rPr lang="en-US" sz="2600" dirty="0"/>
              <a:t>  </a:t>
            </a:r>
            <a:r>
              <a:rPr lang="sr-Latn-CS" sz="2600" dirty="0"/>
              <a:t>raste </a:t>
            </a:r>
            <a:r>
              <a:rPr lang="en-US" sz="2600" dirty="0"/>
              <a:t>2% </a:t>
            </a:r>
            <a:r>
              <a:rPr lang="sr-Latn-CS" sz="2600" dirty="0"/>
              <a:t>godišnje, </a:t>
            </a:r>
            <a:r>
              <a:rPr lang="en-US" sz="2600" dirty="0"/>
              <a:t>a </a:t>
            </a:r>
            <a:r>
              <a:rPr lang="en-US" sz="2600" b="1" i="1" dirty="0"/>
              <a:t>r</a:t>
            </a:r>
            <a:r>
              <a:rPr lang="en-US" sz="2600" dirty="0"/>
              <a:t>  = 4.</a:t>
            </a:r>
            <a:endParaRPr lang="sr-Latn-RS" sz="2600" dirty="0"/>
          </a:p>
          <a:p>
            <a:pPr marL="519113" lvl="1" indent="-347663">
              <a:lnSpc>
                <a:spcPct val="105000"/>
              </a:lnSpc>
              <a:spcBef>
                <a:spcPct val="35000"/>
              </a:spcBef>
              <a:buClr>
                <a:schemeClr val="bg1"/>
              </a:buClr>
              <a:buFont typeface="Wingdings" pitchFamily="2" charset="2"/>
              <a:buAutoNum type="alphaLcPeriod"/>
              <a:defRPr/>
            </a:pPr>
            <a:r>
              <a:rPr lang="en-US" sz="2900" dirty="0">
                <a:sym typeface="Symbol" pitchFamily="18" charset="2"/>
              </a:rPr>
              <a:t></a:t>
            </a:r>
            <a:r>
              <a:rPr lang="en-US" sz="2600" dirty="0"/>
              <a:t>  = 5 </a:t>
            </a:r>
            <a:r>
              <a:rPr lang="en-US" sz="2600" dirty="0">
                <a:sym typeface="Symbol" pitchFamily="18" charset="2"/>
              </a:rPr>
              <a:t></a:t>
            </a:r>
            <a:r>
              <a:rPr lang="en-US" sz="2600" dirty="0"/>
              <a:t> 2 = 3.  </a:t>
            </a:r>
          </a:p>
          <a:p>
            <a:pPr marL="519113" lvl="1" indent="-347663">
              <a:lnSpc>
                <a:spcPct val="105000"/>
              </a:lnSpc>
              <a:spcBef>
                <a:spcPct val="35000"/>
              </a:spcBef>
              <a:buClr>
                <a:schemeClr val="bg1"/>
              </a:buClr>
              <a:buFont typeface="Wingdings" pitchFamily="2" charset="2"/>
              <a:buAutoNum type="alphaLcPeriod"/>
              <a:defRPr/>
            </a:pPr>
            <a:r>
              <a:rPr lang="en-US" sz="2600" b="1" i="1" dirty="0" err="1"/>
              <a:t>i</a:t>
            </a:r>
            <a:r>
              <a:rPr lang="en-US" sz="2600" dirty="0"/>
              <a:t>  = </a:t>
            </a:r>
            <a:r>
              <a:rPr lang="en-US" sz="2600" b="1" i="1" dirty="0"/>
              <a:t>r</a:t>
            </a:r>
            <a:r>
              <a:rPr lang="en-US" sz="2600" dirty="0"/>
              <a:t> + </a:t>
            </a:r>
            <a:r>
              <a:rPr lang="en-US" sz="2900" dirty="0">
                <a:sym typeface="Symbol" pitchFamily="18" charset="2"/>
              </a:rPr>
              <a:t></a:t>
            </a:r>
            <a:r>
              <a:rPr lang="en-US" sz="2600" dirty="0">
                <a:sym typeface="Symbol" pitchFamily="18" charset="2"/>
              </a:rPr>
              <a:t> = 4 + 3 = 7.  </a:t>
            </a:r>
            <a:endParaRPr lang="en-US" sz="2600" dirty="0"/>
          </a:p>
          <a:p>
            <a:pPr marL="519113" lvl="1" indent="-347663">
              <a:lnSpc>
                <a:spcPct val="105000"/>
              </a:lnSpc>
              <a:spcBef>
                <a:spcPct val="35000"/>
              </a:spcBef>
              <a:buClr>
                <a:schemeClr val="bg1"/>
              </a:buClr>
              <a:buFont typeface="Wingdings" pitchFamily="2" charset="2"/>
              <a:buAutoNum type="alphaLcPeriod"/>
              <a:defRPr/>
            </a:pPr>
            <a:endParaRPr lang="sr-Latn-CS" sz="2600" dirty="0"/>
          </a:p>
          <a:p>
            <a:pPr marL="519113" lvl="1" indent="-347663">
              <a:lnSpc>
                <a:spcPct val="105000"/>
              </a:lnSpc>
              <a:spcBef>
                <a:spcPct val="35000"/>
              </a:spcBef>
              <a:buClr>
                <a:schemeClr val="bg1"/>
              </a:buClr>
              <a:buFont typeface="Wingdings" pitchFamily="2" charset="2"/>
              <a:buAutoNum type="alphaLcPeriod"/>
              <a:defRPr/>
            </a:pPr>
            <a:r>
              <a:rPr lang="sr-Latn-CS" sz="2600" dirty="0"/>
              <a:t>Ako CB poveća novčanu masu za </a:t>
            </a:r>
            <a:r>
              <a:rPr lang="en-US" sz="2600" dirty="0"/>
              <a:t>2 p</a:t>
            </a:r>
            <a:r>
              <a:rPr lang="sr-Latn-RS" sz="2600" dirty="0"/>
              <a:t>p</a:t>
            </a:r>
            <a:r>
              <a:rPr lang="sr-Latn-CS" sz="2600" dirty="0"/>
              <a:t>, pronađite </a:t>
            </a:r>
            <a:r>
              <a:rPr lang="en-US" sz="2600" b="1" dirty="0">
                <a:sym typeface="Symbol" pitchFamily="18" charset="2"/>
              </a:rPr>
              <a:t></a:t>
            </a:r>
            <a:r>
              <a:rPr lang="en-US" sz="2600" b="1" i="1" dirty="0" err="1"/>
              <a:t>i</a:t>
            </a:r>
            <a:r>
              <a:rPr lang="en-US" sz="2600" dirty="0"/>
              <a:t> .</a:t>
            </a:r>
            <a:endParaRPr lang="sr-Latn-RS" sz="2600" dirty="0"/>
          </a:p>
          <a:p>
            <a:pPr marL="519113" lvl="1" indent="-347663">
              <a:lnSpc>
                <a:spcPct val="105000"/>
              </a:lnSpc>
              <a:spcBef>
                <a:spcPct val="35000"/>
              </a:spcBef>
              <a:buClr>
                <a:schemeClr val="bg1"/>
              </a:buClr>
              <a:buFont typeface="Wingdings" pitchFamily="2" charset="2"/>
              <a:buAutoNum type="alphaLcPeriod"/>
              <a:defRPr/>
            </a:pPr>
            <a:endParaRPr lang="sr-Latn-RS" sz="2600" dirty="0"/>
          </a:p>
          <a:p>
            <a:pPr marL="519113" lvl="1" indent="-347663">
              <a:lnSpc>
                <a:spcPct val="105000"/>
              </a:lnSpc>
              <a:spcBef>
                <a:spcPct val="35000"/>
              </a:spcBef>
              <a:buClr>
                <a:schemeClr val="bg1"/>
              </a:buClr>
              <a:buFont typeface="Wingdings" pitchFamily="2" charset="2"/>
              <a:buAutoNum type="alphaLcPeriod"/>
              <a:defRPr/>
            </a:pPr>
            <a:r>
              <a:rPr lang="en-US" sz="2400" b="1" i="1" dirty="0" err="1"/>
              <a:t>i</a:t>
            </a:r>
            <a:r>
              <a:rPr lang="en-US" sz="2400" dirty="0"/>
              <a:t>  =</a:t>
            </a:r>
            <a:r>
              <a:rPr lang="sr-Latn-RS" sz="2400" dirty="0"/>
              <a:t>7+2,   </a:t>
            </a:r>
            <a:r>
              <a:rPr lang="en-US" sz="2600" b="1" dirty="0">
                <a:sym typeface="Symbol" pitchFamily="18" charset="2"/>
              </a:rPr>
              <a:t></a:t>
            </a:r>
            <a:r>
              <a:rPr lang="en-US" sz="2600" b="1" i="1" dirty="0" err="1"/>
              <a:t>i</a:t>
            </a:r>
            <a:r>
              <a:rPr lang="en-US" sz="2600" dirty="0"/>
              <a:t>  = 2, </a:t>
            </a:r>
            <a:r>
              <a:rPr lang="sr-Latn-CS" sz="2600" dirty="0"/>
              <a:t>isto kao i rast novčane mase</a:t>
            </a:r>
            <a:r>
              <a:rPr lang="en-US" sz="2600" dirty="0"/>
              <a:t>.  </a:t>
            </a:r>
            <a:endParaRPr lang="sr-Latn-RS" sz="2600" dirty="0"/>
          </a:p>
          <a:p>
            <a:pPr marL="519113" lvl="1" indent="-347663">
              <a:lnSpc>
                <a:spcPct val="105000"/>
              </a:lnSpc>
              <a:spcBef>
                <a:spcPct val="35000"/>
              </a:spcBef>
              <a:buClr>
                <a:schemeClr val="accent2"/>
              </a:buClr>
              <a:buFont typeface="Wingdings" pitchFamily="2" charset="2"/>
              <a:buAutoNum type="alphaLcPeriod"/>
              <a:defRPr/>
            </a:pPr>
            <a:endParaRPr lang="en-US" sz="260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FABC6C17-F11F-435D-9DC4-F9A102DCC477}" type="slidenum">
              <a:rPr lang="en-US"/>
              <a:pPr/>
              <a:t>17</a:t>
            </a:fld>
            <a:endParaRPr lang="en-US"/>
          </a:p>
        </p:txBody>
      </p:sp>
      <p:sp>
        <p:nvSpPr>
          <p:cNvPr id="48131" name="Rectangle 3"/>
          <p:cNvSpPr>
            <a:spLocks noGrp="1" noChangeArrowheads="1"/>
          </p:cNvSpPr>
          <p:nvPr>
            <p:ph type="body" idx="1"/>
          </p:nvPr>
        </p:nvSpPr>
        <p:spPr>
          <a:xfrm>
            <a:off x="1066800" y="1219200"/>
            <a:ext cx="7543800" cy="3581400"/>
          </a:xfrm>
        </p:spPr>
        <p:txBody>
          <a:bodyPr/>
          <a:lstStyle/>
          <a:p>
            <a:pPr algn="ctr">
              <a:spcBef>
                <a:spcPct val="50000"/>
              </a:spcBef>
              <a:buClr>
                <a:srgbClr val="FF9900"/>
              </a:buClr>
              <a:buFont typeface="Wingdings" pitchFamily="2" charset="2"/>
              <a:buNone/>
            </a:pPr>
            <a:r>
              <a:rPr lang="sr-Latn-CS" sz="3600" b="1" i="1" dirty="0">
                <a:solidFill>
                  <a:schemeClr val="bg1"/>
                </a:solidFill>
              </a:rPr>
              <a:t>Zašto je inflacija loša</a:t>
            </a:r>
            <a:r>
              <a:rPr lang="en-US" sz="3600" b="1" i="1" dirty="0">
                <a:solidFill>
                  <a:schemeClr val="bg1"/>
                </a:solidFill>
              </a:rPr>
              <a:t>?  </a:t>
            </a:r>
          </a:p>
          <a:p>
            <a:pPr>
              <a:spcBef>
                <a:spcPct val="50000"/>
              </a:spcBef>
              <a:buClr>
                <a:srgbClr val="FF9900"/>
              </a:buClr>
            </a:pPr>
            <a:r>
              <a:rPr lang="sr-Latn-CS" sz="2800" dirty="0"/>
              <a:t>Koji su troškovi za društvo</a:t>
            </a:r>
            <a:r>
              <a:rPr lang="en-US" sz="2800" dirty="0"/>
              <a:t>? </a:t>
            </a:r>
            <a:endParaRPr lang="sr-Latn-CS" sz="2800" dirty="0"/>
          </a:p>
          <a:p>
            <a:pPr>
              <a:spcBef>
                <a:spcPct val="50000"/>
              </a:spcBef>
              <a:buClr>
                <a:srgbClr val="FF9900"/>
              </a:buClr>
            </a:pPr>
            <a:r>
              <a:rPr lang="sr-Latn-CS" sz="2800" dirty="0"/>
              <a:t>Mislite na dugi rok</a:t>
            </a:r>
          </a:p>
          <a:p>
            <a:pPr>
              <a:spcBef>
                <a:spcPct val="50000"/>
              </a:spcBef>
              <a:buClr>
                <a:srgbClr val="FF9900"/>
              </a:buClr>
            </a:pPr>
            <a:r>
              <a:rPr lang="sr-Latn-CS" sz="2800" dirty="0"/>
              <a:t>Šta znači misliti kao ekonomista?</a:t>
            </a:r>
          </a:p>
          <a:p>
            <a:pPr lvl="1">
              <a:spcBef>
                <a:spcPct val="50000"/>
              </a:spcBef>
              <a:buClr>
                <a:srgbClr val="FF9900"/>
              </a:buClr>
              <a:buFontTx/>
              <a:buChar char="-"/>
            </a:pPr>
            <a:r>
              <a:rPr lang="sr-Latn-CS" sz="2400" dirty="0"/>
              <a:t>Opšta ravnoteža – povratna sprega</a:t>
            </a:r>
          </a:p>
          <a:p>
            <a:pPr lvl="1">
              <a:spcBef>
                <a:spcPct val="50000"/>
              </a:spcBef>
              <a:buClr>
                <a:srgbClr val="FF9900"/>
              </a:buClr>
              <a:buFontTx/>
              <a:buChar char="-"/>
            </a:pPr>
            <a:r>
              <a:rPr lang="sr-Latn-CS" sz="2400" dirty="0"/>
              <a:t>3 kadra</a:t>
            </a:r>
            <a:endParaRPr lang="en-US" sz="2400" dirty="0"/>
          </a:p>
        </p:txBody>
      </p:sp>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6A287D5C-E281-4670-AD5B-BF7DBA252F55}" type="slidenum">
              <a:rPr lang="en-US"/>
              <a:pPr/>
              <a:t>18</a:t>
            </a:fld>
            <a:endParaRPr lang="en-US"/>
          </a:p>
        </p:txBody>
      </p:sp>
      <p:sp>
        <p:nvSpPr>
          <p:cNvPr id="49155" name="Rectangle 2"/>
          <p:cNvSpPr>
            <a:spLocks noGrp="1" noChangeArrowheads="1"/>
          </p:cNvSpPr>
          <p:nvPr>
            <p:ph type="title"/>
          </p:nvPr>
        </p:nvSpPr>
        <p:spPr>
          <a:xfrm>
            <a:off x="609600" y="228600"/>
            <a:ext cx="8077200" cy="838200"/>
          </a:xfrm>
        </p:spPr>
        <p:txBody>
          <a:bodyPr/>
          <a:lstStyle/>
          <a:p>
            <a:endParaRPr lang="en-US" dirty="0"/>
          </a:p>
        </p:txBody>
      </p:sp>
      <p:sp>
        <p:nvSpPr>
          <p:cNvPr id="284675" name="Rectangle 3"/>
          <p:cNvSpPr>
            <a:spLocks noGrp="1" noChangeArrowheads="1"/>
          </p:cNvSpPr>
          <p:nvPr>
            <p:ph type="body" idx="1"/>
          </p:nvPr>
        </p:nvSpPr>
        <p:spPr>
          <a:xfrm>
            <a:off x="1066800" y="1219200"/>
            <a:ext cx="7543800" cy="4648200"/>
          </a:xfrm>
        </p:spPr>
        <p:txBody>
          <a:bodyPr/>
          <a:lstStyle/>
          <a:p>
            <a:pPr>
              <a:spcBef>
                <a:spcPct val="50000"/>
              </a:spcBef>
            </a:pPr>
            <a:r>
              <a:rPr lang="sr-Latn-CS" sz="2800" dirty="0"/>
              <a:t>Uobičajena zabluda</a:t>
            </a:r>
            <a:r>
              <a:rPr lang="en-US" sz="2800" dirty="0"/>
              <a:t>: </a:t>
            </a:r>
            <a:br>
              <a:rPr lang="en-US" sz="2800" dirty="0"/>
            </a:br>
            <a:r>
              <a:rPr lang="en-US" sz="2800" i="1" dirty="0" err="1"/>
              <a:t>infla</a:t>
            </a:r>
            <a:r>
              <a:rPr lang="sr-Latn-CS" sz="2800" i="1" dirty="0" err="1"/>
              <a:t>cija</a:t>
            </a:r>
            <a:r>
              <a:rPr lang="sr-Latn-CS" sz="2800" i="1" dirty="0"/>
              <a:t> smanjuje </a:t>
            </a:r>
            <a:r>
              <a:rPr lang="en-US" sz="2800" i="1" dirty="0"/>
              <a:t>real</a:t>
            </a:r>
            <a:r>
              <a:rPr lang="sr-Latn-CS" sz="2800" i="1" dirty="0"/>
              <a:t>ne zarade</a:t>
            </a:r>
            <a:endParaRPr lang="en-US" sz="2800" i="1" dirty="0"/>
          </a:p>
          <a:p>
            <a:pPr>
              <a:spcBef>
                <a:spcPct val="50000"/>
              </a:spcBef>
            </a:pPr>
            <a:r>
              <a:rPr lang="sr-Latn-CS" sz="2800" dirty="0"/>
              <a:t>Ovo je tačno samo na kratak rok, kada su plate definisane fiksnim ugovorima</a:t>
            </a:r>
            <a:r>
              <a:rPr lang="en-US" sz="2800" dirty="0"/>
              <a:t> </a:t>
            </a:r>
            <a:endParaRPr lang="sr-Latn-CS" sz="2800" dirty="0"/>
          </a:p>
          <a:p>
            <a:pPr>
              <a:spcBef>
                <a:spcPct val="50000"/>
              </a:spcBef>
            </a:pPr>
            <a:r>
              <a:rPr lang="sr-Latn-CS" sz="2800" dirty="0"/>
              <a:t>Na dugi rok realne plate zavise samo od ponude rada i njegove efikasnosti </a:t>
            </a:r>
            <a:br>
              <a:rPr lang="en-US" sz="2800" dirty="0"/>
            </a:br>
            <a:r>
              <a:rPr lang="sr-Latn-CS" sz="2800" i="1" dirty="0">
                <a:solidFill>
                  <a:schemeClr val="bg1"/>
                </a:solidFill>
              </a:rPr>
              <a:t>a ne od cena ili inflacije </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wipe(left)">
                                      <p:cBhvr>
                                        <p:cTn id="7" dur="500"/>
                                        <p:tgtEl>
                                          <p:spTgt spid="284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4675">
                                            <p:txEl>
                                              <p:pRg st="1" end="1"/>
                                            </p:txEl>
                                          </p:spTgt>
                                        </p:tgtEl>
                                        <p:attrNameLst>
                                          <p:attrName>style.visibility</p:attrName>
                                        </p:attrNameLst>
                                      </p:cBhvr>
                                      <p:to>
                                        <p:strVal val="visible"/>
                                      </p:to>
                                    </p:set>
                                    <p:animEffect transition="in" filter="wipe(left)">
                                      <p:cBhvr>
                                        <p:cTn id="12" dur="500"/>
                                        <p:tgtEl>
                                          <p:spTgt spid="284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0"/>
                                  </p:iterate>
                                  <p:childTnLst>
                                    <p:set>
                                      <p:cBhvr>
                                        <p:cTn id="16" dur="1" fill="hold">
                                          <p:stCondLst>
                                            <p:cond delay="0"/>
                                          </p:stCondLst>
                                        </p:cTn>
                                        <p:tgtEl>
                                          <p:spTgt spid="284675">
                                            <p:txEl>
                                              <p:pRg st="2" end="2"/>
                                            </p:txEl>
                                          </p:spTgt>
                                        </p:tgtEl>
                                        <p:attrNameLst>
                                          <p:attrName>style.visibility</p:attrName>
                                        </p:attrNameLst>
                                      </p:cBhvr>
                                      <p:to>
                                        <p:strVal val="visible"/>
                                      </p:to>
                                    </p:set>
                                    <p:animEffect transition="in" filter="wipe(left)">
                                      <p:cBhvr>
                                        <p:cTn id="17" dur="500"/>
                                        <p:tgtEl>
                                          <p:spTgt spid="284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mph" presetSubtype="0" fill="hold" nodeType="clickEffect">
                                  <p:stCondLst>
                                    <p:cond delay="0"/>
                                  </p:stCondLst>
                                  <p:iterate type="lt">
                                    <p:tmPct val="4000"/>
                                  </p:iterate>
                                  <p:childTnLst>
                                    <p:set>
                                      <p:cBhvr override="childStyle">
                                        <p:cTn id="21" dur="500" fill="hold"/>
                                        <p:tgtEl>
                                          <p:spTgt spid="284675">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l="39374" t="21700" r="25582" b="32101"/>
          <a:stretch>
            <a:fillRect/>
          </a:stretch>
        </p:blipFill>
        <p:spPr bwMode="auto">
          <a:xfrm>
            <a:off x="0" y="156778"/>
            <a:ext cx="9036496" cy="670122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0E9E-3141-467D-A756-BA2499CFC705}"/>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E88424E1-9580-4299-B219-39B91BBD4033}"/>
              </a:ext>
            </a:extLst>
          </p:cNvPr>
          <p:cNvGraphicFramePr>
            <a:graphicFrameLocks noGrp="1"/>
          </p:cNvGraphicFramePr>
          <p:nvPr>
            <p:ph idx="1"/>
            <p:extLst>
              <p:ext uri="{D42A27DB-BD31-4B8C-83A1-F6EECF244321}">
                <p14:modId xmlns:p14="http://schemas.microsoft.com/office/powerpoint/2010/main" val="2533113951"/>
              </p:ext>
            </p:extLst>
          </p:nvPr>
        </p:nvGraphicFramePr>
        <p:xfrm>
          <a:off x="395536" y="1196752"/>
          <a:ext cx="7992889" cy="2926080"/>
        </p:xfrm>
        <a:graphic>
          <a:graphicData uri="http://schemas.openxmlformats.org/drawingml/2006/table">
            <a:tbl>
              <a:tblPr/>
              <a:tblGrid>
                <a:gridCol w="1516436">
                  <a:extLst>
                    <a:ext uri="{9D8B030D-6E8A-4147-A177-3AD203B41FA5}">
                      <a16:colId xmlns:a16="http://schemas.microsoft.com/office/drawing/2014/main" val="3484308096"/>
                    </a:ext>
                  </a:extLst>
                </a:gridCol>
                <a:gridCol w="2351091">
                  <a:extLst>
                    <a:ext uri="{9D8B030D-6E8A-4147-A177-3AD203B41FA5}">
                      <a16:colId xmlns:a16="http://schemas.microsoft.com/office/drawing/2014/main" val="276146315"/>
                    </a:ext>
                  </a:extLst>
                </a:gridCol>
                <a:gridCol w="1304341">
                  <a:extLst>
                    <a:ext uri="{9D8B030D-6E8A-4147-A177-3AD203B41FA5}">
                      <a16:colId xmlns:a16="http://schemas.microsoft.com/office/drawing/2014/main" val="422208285"/>
                    </a:ext>
                  </a:extLst>
                </a:gridCol>
                <a:gridCol w="1524876">
                  <a:extLst>
                    <a:ext uri="{9D8B030D-6E8A-4147-A177-3AD203B41FA5}">
                      <a16:colId xmlns:a16="http://schemas.microsoft.com/office/drawing/2014/main" val="1877579940"/>
                    </a:ext>
                  </a:extLst>
                </a:gridCol>
                <a:gridCol w="1296145">
                  <a:extLst>
                    <a:ext uri="{9D8B030D-6E8A-4147-A177-3AD203B41FA5}">
                      <a16:colId xmlns:a16="http://schemas.microsoft.com/office/drawing/2014/main" val="2543708751"/>
                    </a:ext>
                  </a:extLst>
                </a:gridCol>
              </a:tblGrid>
              <a:tr h="189021">
                <a:tc>
                  <a:txBody>
                    <a:bodyPr/>
                    <a:lstStyle/>
                    <a:p>
                      <a:pPr algn="l" fontAlgn="b"/>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r>
                        <a:rPr lang="en-GB" sz="2400" b="0" i="0" u="none" strike="noStrike" dirty="0" err="1">
                          <a:solidFill>
                            <a:schemeClr val="bg1"/>
                          </a:solidFill>
                          <a:effectLst/>
                          <a:latin typeface="Calibri" panose="020F0502020204030204" pitchFamily="34" charset="0"/>
                        </a:rPr>
                        <a:t>Opservacije</a:t>
                      </a:r>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r>
                        <a:rPr lang="en-GB" sz="2400" b="0" i="0" u="none" strike="noStrike" dirty="0">
                          <a:solidFill>
                            <a:schemeClr val="bg1"/>
                          </a:solidFill>
                          <a:effectLst/>
                          <a:latin typeface="Calibri" panose="020F0502020204030204" pitchFamily="34" charset="0"/>
                        </a:rPr>
                        <a:t>modus</a:t>
                      </a:r>
                    </a:p>
                  </a:txBody>
                  <a:tcPr marL="0" marR="0" marT="0" marB="0" anchor="b">
                    <a:lnL>
                      <a:noFill/>
                    </a:lnL>
                    <a:lnR>
                      <a:noFill/>
                    </a:lnR>
                    <a:lnT>
                      <a:noFill/>
                    </a:lnT>
                    <a:lnB>
                      <a:noFill/>
                    </a:lnB>
                    <a:noFill/>
                  </a:tcPr>
                </a:tc>
                <a:tc>
                  <a:txBody>
                    <a:bodyPr/>
                    <a:lstStyle/>
                    <a:p>
                      <a:pPr algn="l" fontAlgn="b"/>
                      <a:r>
                        <a:rPr lang="en-GB" sz="2400" b="0" i="0" u="none" strike="noStrike" dirty="0" err="1">
                          <a:solidFill>
                            <a:schemeClr val="bg1"/>
                          </a:solidFill>
                          <a:effectLst/>
                          <a:latin typeface="Calibri" panose="020F0502020204030204" pitchFamily="34" charset="0"/>
                        </a:rPr>
                        <a:t>medijana</a:t>
                      </a:r>
                      <a:r>
                        <a:rPr lang="en-GB" sz="2400" b="0" i="0" u="none" strike="noStrike" dirty="0">
                          <a:solidFill>
                            <a:schemeClr val="bg1"/>
                          </a:solidFill>
                          <a:effectLst/>
                          <a:latin typeface="Calibri" panose="020F0502020204030204" pitchFamily="34" charset="0"/>
                        </a:rPr>
                        <a:t> </a:t>
                      </a:r>
                    </a:p>
                  </a:txBody>
                  <a:tcPr marL="0" marR="0" marT="0" marB="0" anchor="b">
                    <a:lnL>
                      <a:noFill/>
                    </a:lnL>
                    <a:lnR>
                      <a:noFill/>
                    </a:lnR>
                    <a:lnT>
                      <a:noFill/>
                    </a:lnT>
                    <a:lnB>
                      <a:noFill/>
                    </a:lnB>
                    <a:noFill/>
                  </a:tcPr>
                </a:tc>
                <a:tc>
                  <a:txBody>
                    <a:bodyPr/>
                    <a:lstStyle/>
                    <a:p>
                      <a:pPr algn="l" fontAlgn="b"/>
                      <a:r>
                        <a:rPr lang="en-GB" sz="2400" b="0" i="0" u="none" strike="noStrike" dirty="0" err="1">
                          <a:solidFill>
                            <a:schemeClr val="bg1"/>
                          </a:solidFill>
                          <a:effectLst/>
                          <a:latin typeface="Calibri" panose="020F0502020204030204" pitchFamily="34" charset="0"/>
                        </a:rPr>
                        <a:t>prosek</a:t>
                      </a:r>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608527080"/>
                  </a:ext>
                </a:extLst>
              </a:tr>
              <a:tr h="189021">
                <a:tc>
                  <a:txBody>
                    <a:bodyPr/>
                    <a:lstStyle/>
                    <a:p>
                      <a:pPr algn="r" fontAlgn="b"/>
                      <a:r>
                        <a:rPr lang="en-GB" sz="2400" b="0" i="0" u="none" strike="noStrike" dirty="0">
                          <a:solidFill>
                            <a:schemeClr val="bg1"/>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ctr" fontAlgn="b"/>
                      <a:r>
                        <a:rPr lang="en-GB" sz="2400" b="0" i="0" u="none" strike="noStrike" dirty="0">
                          <a:solidFill>
                            <a:schemeClr val="bg1"/>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ctr" fontAlgn="b"/>
                      <a:r>
                        <a:rPr lang="sr-Latn-RS" sz="2400" b="0" i="0" u="none" strike="noStrike" dirty="0">
                          <a:solidFill>
                            <a:schemeClr val="bg1"/>
                          </a:solidFill>
                          <a:effectLst/>
                          <a:latin typeface="Calibri" panose="020F0502020204030204" pitchFamily="34" charset="0"/>
                        </a:rPr>
                        <a:t>3</a:t>
                      </a:r>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r>
                        <a:rPr lang="en-GB" sz="2400" b="0" i="0" u="none" strike="noStrike" dirty="0">
                          <a:solidFill>
                            <a:schemeClr val="bg1"/>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ctr" fontAlgn="b"/>
                      <a:r>
                        <a:rPr lang="en-GB" sz="2400" b="0" i="0" u="none" strike="noStrike" dirty="0">
                          <a:solidFill>
                            <a:schemeClr val="bg1"/>
                          </a:solidFill>
                          <a:effectLst/>
                          <a:latin typeface="Calibri" panose="020F0502020204030204" pitchFamily="34" charset="0"/>
                        </a:rPr>
                        <a:t>12</a:t>
                      </a:r>
                    </a:p>
                  </a:txBody>
                  <a:tcPr marL="0" marR="0" marT="0" marB="0" anchor="b">
                    <a:lnL>
                      <a:noFill/>
                    </a:lnL>
                    <a:lnR>
                      <a:noFill/>
                    </a:lnR>
                    <a:lnT>
                      <a:noFill/>
                    </a:lnT>
                    <a:lnB>
                      <a:noFill/>
                    </a:lnB>
                    <a:noFill/>
                  </a:tcPr>
                </a:tc>
                <a:extLst>
                  <a:ext uri="{0D108BD9-81ED-4DB2-BD59-A6C34878D82A}">
                    <a16:rowId xmlns:a16="http://schemas.microsoft.com/office/drawing/2014/main" val="2413690385"/>
                  </a:ext>
                </a:extLst>
              </a:tr>
              <a:tr h="189021">
                <a:tc>
                  <a:txBody>
                    <a:bodyPr/>
                    <a:lstStyle/>
                    <a:p>
                      <a:pPr algn="r" fontAlgn="b"/>
                      <a:r>
                        <a:rPr lang="en-GB" sz="2400" b="0" i="0" u="none" strike="noStrike">
                          <a:solidFill>
                            <a:schemeClr val="bg1"/>
                          </a:solidFill>
                          <a:effectLst/>
                          <a:latin typeface="Calibri" panose="020F0502020204030204" pitchFamily="34" charset="0"/>
                        </a:rPr>
                        <a:t>2</a:t>
                      </a:r>
                    </a:p>
                  </a:txBody>
                  <a:tcPr marL="0" marR="0" marT="0" marB="0" anchor="b">
                    <a:lnL>
                      <a:noFill/>
                    </a:lnL>
                    <a:lnR>
                      <a:noFill/>
                    </a:lnR>
                    <a:lnT>
                      <a:noFill/>
                    </a:lnT>
                    <a:lnB>
                      <a:noFill/>
                    </a:lnB>
                    <a:noFill/>
                  </a:tcPr>
                </a:tc>
                <a:tc>
                  <a:txBody>
                    <a:bodyPr/>
                    <a:lstStyle/>
                    <a:p>
                      <a:pPr algn="ctr" fontAlgn="b"/>
                      <a:r>
                        <a:rPr lang="en-GB" sz="2400" b="0" i="0" u="none" strike="noStrike" dirty="0">
                          <a:solidFill>
                            <a:schemeClr val="bg1"/>
                          </a:solidFill>
                          <a:effectLst/>
                          <a:latin typeface="Calibri" panose="020F0502020204030204" pitchFamily="34" charset="0"/>
                        </a:rPr>
                        <a:t>2</a:t>
                      </a: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245064935"/>
                  </a:ext>
                </a:extLst>
              </a:tr>
              <a:tr h="189021">
                <a:tc>
                  <a:txBody>
                    <a:bodyPr/>
                    <a:lstStyle/>
                    <a:p>
                      <a:pPr algn="r" fontAlgn="b"/>
                      <a:r>
                        <a:rPr lang="en-GB" sz="2400" b="0" i="0" u="none" strike="noStrike">
                          <a:solidFill>
                            <a:schemeClr val="bg1"/>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ctr" fontAlgn="b"/>
                      <a:r>
                        <a:rPr lang="en-GB" sz="2400" b="0" i="0" u="none" strike="noStrike" dirty="0">
                          <a:solidFill>
                            <a:schemeClr val="bg1"/>
                          </a:solidFill>
                          <a:effectLst/>
                          <a:latin typeface="Calibri" panose="020F0502020204030204" pitchFamily="34" charset="0"/>
                        </a:rPr>
                        <a:t>2</a:t>
                      </a: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5127289"/>
                  </a:ext>
                </a:extLst>
              </a:tr>
              <a:tr h="189021">
                <a:tc>
                  <a:txBody>
                    <a:bodyPr/>
                    <a:lstStyle/>
                    <a:p>
                      <a:pPr algn="r" fontAlgn="b"/>
                      <a:r>
                        <a:rPr lang="en-GB" sz="2400" b="0" i="0" u="none" strike="noStrike">
                          <a:solidFill>
                            <a:schemeClr val="bg1"/>
                          </a:solidFill>
                          <a:effectLst/>
                          <a:latin typeface="Calibri" panose="020F0502020204030204" pitchFamily="34" charset="0"/>
                        </a:rPr>
                        <a:t>4</a:t>
                      </a:r>
                    </a:p>
                  </a:txBody>
                  <a:tcPr marL="0" marR="0" marT="0" marB="0" anchor="b">
                    <a:lnL>
                      <a:noFill/>
                    </a:lnL>
                    <a:lnR>
                      <a:noFill/>
                    </a:lnR>
                    <a:lnT>
                      <a:noFill/>
                    </a:lnT>
                    <a:lnB>
                      <a:noFill/>
                    </a:lnB>
                    <a:noFill/>
                  </a:tcPr>
                </a:tc>
                <a:tc>
                  <a:txBody>
                    <a:bodyPr/>
                    <a:lstStyle/>
                    <a:p>
                      <a:pPr algn="ctr" fontAlgn="b"/>
                      <a:r>
                        <a:rPr lang="en-GB" sz="2400" b="0" i="0" u="none" strike="noStrike" dirty="0">
                          <a:solidFill>
                            <a:schemeClr val="bg1"/>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826793666"/>
                  </a:ext>
                </a:extLst>
              </a:tr>
              <a:tr h="189021">
                <a:tc>
                  <a:txBody>
                    <a:bodyPr/>
                    <a:lstStyle/>
                    <a:p>
                      <a:pPr algn="r" fontAlgn="b"/>
                      <a:r>
                        <a:rPr lang="en-GB" sz="2400" b="0" i="0" u="none" strike="noStrike">
                          <a:solidFill>
                            <a:schemeClr val="bg1"/>
                          </a:solidFill>
                          <a:effectLst/>
                          <a:latin typeface="Calibri" panose="020F0502020204030204" pitchFamily="34" charset="0"/>
                        </a:rPr>
                        <a:t>5</a:t>
                      </a:r>
                    </a:p>
                  </a:txBody>
                  <a:tcPr marL="0" marR="0" marT="0" marB="0" anchor="b">
                    <a:lnL>
                      <a:noFill/>
                    </a:lnL>
                    <a:lnR>
                      <a:noFill/>
                    </a:lnR>
                    <a:lnT>
                      <a:noFill/>
                    </a:lnT>
                    <a:lnB>
                      <a:noFill/>
                    </a:lnB>
                    <a:noFill/>
                  </a:tcPr>
                </a:tc>
                <a:tc>
                  <a:txBody>
                    <a:bodyPr/>
                    <a:lstStyle/>
                    <a:p>
                      <a:pPr algn="ctr" fontAlgn="b"/>
                      <a:r>
                        <a:rPr lang="en-GB" sz="2400" b="0" i="0" u="none" strike="noStrike" dirty="0">
                          <a:solidFill>
                            <a:schemeClr val="bg1"/>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769826723"/>
                  </a:ext>
                </a:extLst>
              </a:tr>
              <a:tr h="189021">
                <a:tc>
                  <a:txBody>
                    <a:bodyPr/>
                    <a:lstStyle/>
                    <a:p>
                      <a:pPr algn="r" fontAlgn="b"/>
                      <a:r>
                        <a:rPr lang="en-GB" sz="2400" b="0" i="0" u="none" strike="noStrike">
                          <a:solidFill>
                            <a:schemeClr val="bg1"/>
                          </a:solidFill>
                          <a:effectLst/>
                          <a:latin typeface="Calibri" panose="020F0502020204030204" pitchFamily="34" charset="0"/>
                        </a:rPr>
                        <a:t>6</a:t>
                      </a:r>
                    </a:p>
                  </a:txBody>
                  <a:tcPr marL="0" marR="0" marT="0" marB="0" anchor="b">
                    <a:lnL>
                      <a:noFill/>
                    </a:lnL>
                    <a:lnR>
                      <a:noFill/>
                    </a:lnR>
                    <a:lnT>
                      <a:noFill/>
                    </a:lnT>
                    <a:lnB>
                      <a:noFill/>
                    </a:lnB>
                    <a:noFill/>
                  </a:tcPr>
                </a:tc>
                <a:tc>
                  <a:txBody>
                    <a:bodyPr/>
                    <a:lstStyle/>
                    <a:p>
                      <a:pPr algn="ctr" fontAlgn="b"/>
                      <a:r>
                        <a:rPr lang="en-GB" sz="2400" b="0" i="0" u="none" strike="noStrike" dirty="0">
                          <a:solidFill>
                            <a:schemeClr val="bg1"/>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479477836"/>
                  </a:ext>
                </a:extLst>
              </a:tr>
              <a:tr h="189021">
                <a:tc>
                  <a:txBody>
                    <a:bodyPr/>
                    <a:lstStyle/>
                    <a:p>
                      <a:pPr algn="r" fontAlgn="b"/>
                      <a:r>
                        <a:rPr lang="en-GB" sz="2400" b="0" i="0" u="none" strike="noStrike">
                          <a:solidFill>
                            <a:schemeClr val="bg1"/>
                          </a:solidFill>
                          <a:effectLst/>
                          <a:latin typeface="Calibri" panose="020F0502020204030204" pitchFamily="34" charset="0"/>
                        </a:rPr>
                        <a:t>7</a:t>
                      </a:r>
                    </a:p>
                  </a:txBody>
                  <a:tcPr marL="0" marR="0" marT="0" marB="0" anchor="b">
                    <a:lnL>
                      <a:noFill/>
                    </a:lnL>
                    <a:lnR>
                      <a:noFill/>
                    </a:lnR>
                    <a:lnT>
                      <a:noFill/>
                    </a:lnT>
                    <a:lnB>
                      <a:noFill/>
                    </a:lnB>
                    <a:noFill/>
                  </a:tcPr>
                </a:tc>
                <a:tc>
                  <a:txBody>
                    <a:bodyPr/>
                    <a:lstStyle/>
                    <a:p>
                      <a:pPr algn="ctr" fontAlgn="b"/>
                      <a:r>
                        <a:rPr lang="en-GB" sz="2400" b="0" i="0" u="none" strike="noStrike" dirty="0">
                          <a:solidFill>
                            <a:schemeClr val="bg1"/>
                          </a:solidFill>
                          <a:effectLst/>
                          <a:latin typeface="Calibri" panose="020F0502020204030204" pitchFamily="34" charset="0"/>
                        </a:rPr>
                        <a:t>70</a:t>
                      </a: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a:solidFill>
                          <a:schemeClr val="bg1"/>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GB" sz="2400" b="0" i="0" u="none" strike="noStrike" dirty="0">
                        <a:solidFill>
                          <a:schemeClr val="bg1"/>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200358381"/>
                  </a:ext>
                </a:extLst>
              </a:tr>
            </a:tbl>
          </a:graphicData>
        </a:graphic>
      </p:graphicFrame>
      <p:graphicFrame>
        <p:nvGraphicFramePr>
          <p:cNvPr id="5" name="Chart 4">
            <a:extLst>
              <a:ext uri="{FF2B5EF4-FFF2-40B4-BE49-F238E27FC236}">
                <a16:creationId xmlns:a16="http://schemas.microsoft.com/office/drawing/2014/main" id="{B45FFD62-3046-4BCB-95CF-8EA8F1213AAB}"/>
              </a:ext>
            </a:extLst>
          </p:cNvPr>
          <p:cNvGraphicFramePr/>
          <p:nvPr>
            <p:extLst>
              <p:ext uri="{D42A27DB-BD31-4B8C-83A1-F6EECF244321}">
                <p14:modId xmlns:p14="http://schemas.microsoft.com/office/powerpoint/2010/main" val="1702345741"/>
              </p:ext>
            </p:extLst>
          </p:nvPr>
        </p:nvGraphicFramePr>
        <p:xfrm>
          <a:off x="3635896" y="3727430"/>
          <a:ext cx="3456384" cy="2867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174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FE589695-424E-4DB5-A80E-9E11847B585B}" type="slidenum">
              <a:rPr lang="en-US"/>
              <a:pPr/>
              <a:t>20</a:t>
            </a:fld>
            <a:endParaRPr lang="en-US"/>
          </a:p>
        </p:txBody>
      </p:sp>
      <p:sp>
        <p:nvSpPr>
          <p:cNvPr id="8196" name="Rectangle 2"/>
          <p:cNvSpPr>
            <a:spLocks noGrp="1" noChangeArrowheads="1"/>
          </p:cNvSpPr>
          <p:nvPr>
            <p:ph type="title"/>
          </p:nvPr>
        </p:nvSpPr>
        <p:spPr>
          <a:xfrm>
            <a:off x="304800" y="163513"/>
            <a:ext cx="8534400" cy="685800"/>
          </a:xfrm>
        </p:spPr>
        <p:txBody>
          <a:bodyPr/>
          <a:lstStyle/>
          <a:p>
            <a:r>
              <a:rPr lang="en-US" sz="3400"/>
              <a:t>Average hourly earnings &amp; the CPI</a:t>
            </a:r>
          </a:p>
        </p:txBody>
      </p:sp>
      <p:sp>
        <p:nvSpPr>
          <p:cNvPr id="8197" name="Text Box 4"/>
          <p:cNvSpPr txBox="1">
            <a:spLocks noChangeArrowheads="1"/>
          </p:cNvSpPr>
          <p:nvPr/>
        </p:nvSpPr>
        <p:spPr bwMode="auto">
          <a:xfrm>
            <a:off x="4875213" y="1303338"/>
            <a:ext cx="2354262" cy="838200"/>
          </a:xfrm>
          <a:prstGeom prst="rect">
            <a:avLst/>
          </a:prstGeom>
          <a:noFill/>
          <a:ln w="15875">
            <a:solidFill>
              <a:srgbClr val="008000"/>
            </a:solidFill>
            <a:miter lim="800000"/>
            <a:headEnd/>
            <a:tailEnd/>
          </a:ln>
        </p:spPr>
        <p:txBody>
          <a:bodyPr anchor="ctr" anchorCtr="1">
            <a:spAutoFit/>
          </a:bodyPr>
          <a:lstStyle/>
          <a:p>
            <a:pPr algn="ctr">
              <a:spcBef>
                <a:spcPct val="50000"/>
              </a:spcBef>
            </a:pPr>
            <a:r>
              <a:rPr lang="en-US">
                <a:solidFill>
                  <a:srgbClr val="339933"/>
                </a:solidFill>
                <a:latin typeface="Arial" charset="0"/>
              </a:rPr>
              <a:t>Hourly earnings </a:t>
            </a:r>
            <a:br>
              <a:rPr lang="en-US">
                <a:solidFill>
                  <a:srgbClr val="339933"/>
                </a:solidFill>
                <a:latin typeface="Arial" charset="0"/>
              </a:rPr>
            </a:br>
            <a:r>
              <a:rPr lang="en-US">
                <a:solidFill>
                  <a:srgbClr val="339933"/>
                </a:solidFill>
                <a:latin typeface="Arial" charset="0"/>
              </a:rPr>
              <a:t>in 2004 dollars</a:t>
            </a:r>
          </a:p>
        </p:txBody>
      </p:sp>
      <p:grpSp>
        <p:nvGrpSpPr>
          <p:cNvPr id="2" name="Group 5"/>
          <p:cNvGrpSpPr>
            <a:grpSpLocks/>
          </p:cNvGrpSpPr>
          <p:nvPr/>
        </p:nvGrpSpPr>
        <p:grpSpPr bwMode="auto">
          <a:xfrm>
            <a:off x="3660775" y="4491038"/>
            <a:ext cx="2808288" cy="838200"/>
            <a:chOff x="2306" y="2829"/>
            <a:chExt cx="1769" cy="528"/>
          </a:xfrm>
        </p:grpSpPr>
        <p:sp>
          <p:nvSpPr>
            <p:cNvPr id="8202" name="Text Box 6"/>
            <p:cNvSpPr txBox="1">
              <a:spLocks noChangeArrowheads="1"/>
            </p:cNvSpPr>
            <p:nvPr/>
          </p:nvSpPr>
          <p:spPr bwMode="auto">
            <a:xfrm>
              <a:off x="2832" y="2829"/>
              <a:ext cx="1243" cy="528"/>
            </a:xfrm>
            <a:prstGeom prst="rect">
              <a:avLst/>
            </a:prstGeom>
            <a:noFill/>
            <a:ln w="15875">
              <a:solidFill>
                <a:srgbClr val="0000FF"/>
              </a:solidFill>
              <a:miter lim="800000"/>
              <a:headEnd/>
              <a:tailEnd/>
            </a:ln>
          </p:spPr>
          <p:txBody>
            <a:bodyPr anchor="ctr" anchorCtr="1">
              <a:spAutoFit/>
            </a:bodyPr>
            <a:lstStyle/>
            <a:p>
              <a:pPr>
                <a:spcBef>
                  <a:spcPct val="50000"/>
                </a:spcBef>
              </a:pPr>
              <a:r>
                <a:rPr lang="en-US">
                  <a:solidFill>
                    <a:srgbClr val="0000FF"/>
                  </a:solidFill>
                  <a:latin typeface="Arial" charset="0"/>
                </a:rPr>
                <a:t>Consumer Price Index</a:t>
              </a:r>
            </a:p>
          </p:txBody>
        </p:sp>
        <p:sp>
          <p:nvSpPr>
            <p:cNvPr id="8203" name="Line 7"/>
            <p:cNvSpPr>
              <a:spLocks noChangeShapeType="1"/>
            </p:cNvSpPr>
            <p:nvPr/>
          </p:nvSpPr>
          <p:spPr bwMode="auto">
            <a:xfrm flipH="1" flipV="1">
              <a:off x="2306" y="2877"/>
              <a:ext cx="526" cy="239"/>
            </a:xfrm>
            <a:prstGeom prst="line">
              <a:avLst/>
            </a:prstGeom>
            <a:noFill/>
            <a:ln w="9525">
              <a:solidFill>
                <a:schemeClr val="hlink"/>
              </a:solidFill>
              <a:round/>
              <a:headEnd/>
              <a:tailEnd/>
            </a:ln>
          </p:spPr>
          <p:txBody>
            <a:bodyPr/>
            <a:lstStyle/>
            <a:p>
              <a:endParaRPr lang="en-GB"/>
            </a:p>
          </p:txBody>
        </p:sp>
      </p:grpSp>
      <p:grpSp>
        <p:nvGrpSpPr>
          <p:cNvPr id="3" name="Group 8"/>
          <p:cNvGrpSpPr>
            <a:grpSpLocks/>
          </p:cNvGrpSpPr>
          <p:nvPr/>
        </p:nvGrpSpPr>
        <p:grpSpPr bwMode="auto">
          <a:xfrm>
            <a:off x="1536700" y="2897188"/>
            <a:ext cx="2808288" cy="1670050"/>
            <a:chOff x="968" y="1825"/>
            <a:chExt cx="1769" cy="1052"/>
          </a:xfrm>
        </p:grpSpPr>
        <p:sp>
          <p:nvSpPr>
            <p:cNvPr id="8200" name="Text Box 9"/>
            <p:cNvSpPr txBox="1">
              <a:spLocks noChangeArrowheads="1"/>
            </p:cNvSpPr>
            <p:nvPr/>
          </p:nvSpPr>
          <p:spPr bwMode="auto">
            <a:xfrm>
              <a:off x="968" y="1825"/>
              <a:ext cx="1769" cy="528"/>
            </a:xfrm>
            <a:prstGeom prst="rect">
              <a:avLst/>
            </a:prstGeom>
            <a:noFill/>
            <a:ln w="15875">
              <a:solidFill>
                <a:srgbClr val="FF0000"/>
              </a:solidFill>
              <a:miter lim="800000"/>
              <a:headEnd/>
              <a:tailEnd/>
            </a:ln>
          </p:spPr>
          <p:txBody>
            <a:bodyPr anchor="ctr" anchorCtr="1">
              <a:spAutoFit/>
            </a:bodyPr>
            <a:lstStyle/>
            <a:p>
              <a:pPr>
                <a:spcBef>
                  <a:spcPct val="50000"/>
                </a:spcBef>
              </a:pPr>
              <a:r>
                <a:rPr lang="en-US">
                  <a:solidFill>
                    <a:srgbClr val="FF0000"/>
                  </a:solidFill>
                  <a:latin typeface="Arial" charset="0"/>
                </a:rPr>
                <a:t>Average hourly earnings (nominal)</a:t>
              </a:r>
            </a:p>
          </p:txBody>
        </p:sp>
        <p:sp>
          <p:nvSpPr>
            <p:cNvPr id="8201" name="Line 10"/>
            <p:cNvSpPr>
              <a:spLocks noChangeShapeType="1"/>
            </p:cNvSpPr>
            <p:nvPr/>
          </p:nvSpPr>
          <p:spPr bwMode="auto">
            <a:xfrm>
              <a:off x="1876" y="2351"/>
              <a:ext cx="143" cy="526"/>
            </a:xfrm>
            <a:prstGeom prst="line">
              <a:avLst/>
            </a:prstGeom>
            <a:noFill/>
            <a:ln w="9525">
              <a:solidFill>
                <a:srgbClr val="FF0000"/>
              </a:solidFill>
              <a:round/>
              <a:headEnd/>
              <a:tailEnd/>
            </a:ln>
          </p:spPr>
          <p:txBody>
            <a:bodyPr/>
            <a:lstStyle/>
            <a:p>
              <a:endParaRPr lang="en-GB"/>
            </a:p>
          </p:txBody>
        </p:sp>
      </p:grpSp>
      <p:cxnSp>
        <p:nvCxnSpPr>
          <p:cNvPr id="15" name="Straight Connector 14"/>
          <p:cNvCxnSpPr/>
          <p:nvPr/>
        </p:nvCxnSpPr>
        <p:spPr>
          <a:xfrm>
            <a:off x="1331640" y="2132856"/>
            <a:ext cx="6624736"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CA52202-8CC0-4D27-95CF-AA51C3B19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41" y="808453"/>
            <a:ext cx="8312727" cy="5195455"/>
          </a:xfrm>
          <a:prstGeom prst="rect">
            <a:avLst/>
          </a:prstGeom>
        </p:spPr>
      </p:pic>
      <p:grpSp>
        <p:nvGrpSpPr>
          <p:cNvPr id="6" name="Group 5">
            <a:extLst>
              <a:ext uri="{FF2B5EF4-FFF2-40B4-BE49-F238E27FC236}">
                <a16:creationId xmlns:a16="http://schemas.microsoft.com/office/drawing/2014/main" id="{3D7E11A1-1B71-4CC6-8145-DB0B49BB5B52}"/>
              </a:ext>
            </a:extLst>
          </p:cNvPr>
          <p:cNvGrpSpPr/>
          <p:nvPr/>
        </p:nvGrpSpPr>
        <p:grpSpPr>
          <a:xfrm>
            <a:off x="8227270" y="5310777"/>
            <a:ext cx="359217" cy="297554"/>
            <a:chOff x="7164288" y="5961501"/>
            <a:chExt cx="395139" cy="360040"/>
          </a:xfrm>
        </p:grpSpPr>
        <p:pic>
          <p:nvPicPr>
            <p:cNvPr id="16" name="Picture 15">
              <a:extLst>
                <a:ext uri="{FF2B5EF4-FFF2-40B4-BE49-F238E27FC236}">
                  <a16:creationId xmlns:a16="http://schemas.microsoft.com/office/drawing/2014/main" id="{ECD672FE-E0F3-4099-90EE-6D8BC405FA70}"/>
                </a:ext>
              </a:extLst>
            </p:cNvPr>
            <p:cNvPicPr>
              <a:picLocks noChangeAspect="1"/>
            </p:cNvPicPr>
            <p:nvPr/>
          </p:nvPicPr>
          <p:blipFill rotWithShape="1">
            <a:blip r:embed="rId3">
              <a:extLst>
                <a:ext uri="{28A0092B-C50C-407E-A947-70E740481C1C}">
                  <a14:useLocalDpi xmlns:a14="http://schemas.microsoft.com/office/drawing/2010/main" val="0"/>
                </a:ext>
              </a:extLst>
            </a:blip>
            <a:srcRect l="86920" t="86394" r="10155" b="7306"/>
            <a:stretch/>
          </p:blipFill>
          <p:spPr>
            <a:xfrm>
              <a:off x="7164288" y="5961501"/>
              <a:ext cx="267435" cy="360040"/>
            </a:xfrm>
            <a:prstGeom prst="rect">
              <a:avLst/>
            </a:prstGeom>
          </p:spPr>
        </p:pic>
        <p:pic>
          <p:nvPicPr>
            <p:cNvPr id="17" name="Picture 16">
              <a:extLst>
                <a:ext uri="{FF2B5EF4-FFF2-40B4-BE49-F238E27FC236}">
                  <a16:creationId xmlns:a16="http://schemas.microsoft.com/office/drawing/2014/main" id="{02A9B0D8-4C75-4331-8009-93D1CF06138E}"/>
                </a:ext>
              </a:extLst>
            </p:cNvPr>
            <p:cNvPicPr>
              <a:picLocks noChangeAspect="1"/>
            </p:cNvPicPr>
            <p:nvPr/>
          </p:nvPicPr>
          <p:blipFill rotWithShape="1">
            <a:blip r:embed="rId3">
              <a:extLst>
                <a:ext uri="{28A0092B-C50C-407E-A947-70E740481C1C}">
                  <a14:useLocalDpi xmlns:a14="http://schemas.microsoft.com/office/drawing/2010/main" val="0"/>
                </a:ext>
              </a:extLst>
            </a:blip>
            <a:srcRect l="80620" t="88000" r="18209" b="8385"/>
            <a:stretch/>
          </p:blipFill>
          <p:spPr>
            <a:xfrm>
              <a:off x="7452320" y="6052318"/>
              <a:ext cx="107107" cy="206606"/>
            </a:xfrm>
            <a:prstGeom prst="rect">
              <a:avLst/>
            </a:prstGeom>
          </p:spPr>
        </p:pic>
      </p:grpSp>
    </p:spTree>
  </p:cSld>
  <p:clrMapOvr>
    <a:masterClrMapping/>
  </p:clrMapOvr>
  <p:transition>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062faf6828cc75298d88e515b59ec40c.png"/>
          <p:cNvPicPr>
            <a:picLocks noChangeAspect="1"/>
          </p:cNvPicPr>
          <p:nvPr/>
        </p:nvPicPr>
        <p:blipFill>
          <a:blip r:embed="rId2" cstate="print"/>
          <a:stretch>
            <a:fillRect/>
          </a:stretch>
        </p:blipFill>
        <p:spPr>
          <a:xfrm>
            <a:off x="309257" y="186106"/>
            <a:ext cx="8727239" cy="633923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57749-1C22-4F2C-AC7D-0489BF3C9F18}"/>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C38BC4A2-43E2-4783-BBFA-88B34D269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610305"/>
            <a:ext cx="7104762" cy="4638095"/>
          </a:xfrm>
          <a:prstGeom prst="rect">
            <a:avLst/>
          </a:prstGeom>
        </p:spPr>
      </p:pic>
      <p:sp>
        <p:nvSpPr>
          <p:cNvPr id="6" name="Rectangle 5">
            <a:hlinkClick r:id="rId3"/>
            <a:extLst>
              <a:ext uri="{FF2B5EF4-FFF2-40B4-BE49-F238E27FC236}">
                <a16:creationId xmlns:a16="http://schemas.microsoft.com/office/drawing/2014/main" id="{8AF68C4E-EFFC-42C6-9B25-9B288291A8C5}"/>
              </a:ext>
            </a:extLst>
          </p:cNvPr>
          <p:cNvSpPr/>
          <p:nvPr/>
        </p:nvSpPr>
        <p:spPr>
          <a:xfrm>
            <a:off x="539552" y="764704"/>
            <a:ext cx="7704856" cy="830997"/>
          </a:xfrm>
          <a:prstGeom prst="rect">
            <a:avLst/>
          </a:prstGeom>
        </p:spPr>
        <p:txBody>
          <a:bodyPr wrap="square">
            <a:spAutoFit/>
          </a:bodyPr>
          <a:lstStyle/>
          <a:p>
            <a:r>
              <a:rPr lang="en-GB" dirty="0"/>
              <a:t>https://creditwritedowns.com/wp-content/uploads/2018/05/Real-average-hourly-earnings.png</a:t>
            </a:r>
          </a:p>
        </p:txBody>
      </p:sp>
      <p:sp>
        <p:nvSpPr>
          <p:cNvPr id="7" name="Rectangle 6">
            <a:extLst>
              <a:ext uri="{FF2B5EF4-FFF2-40B4-BE49-F238E27FC236}">
                <a16:creationId xmlns:a16="http://schemas.microsoft.com/office/drawing/2014/main" id="{326F399A-3336-4FC0-91C5-EF363C8C45CE}"/>
              </a:ext>
            </a:extLst>
          </p:cNvPr>
          <p:cNvSpPr/>
          <p:nvPr/>
        </p:nvSpPr>
        <p:spPr>
          <a:xfrm>
            <a:off x="3203848" y="2276872"/>
            <a:ext cx="4896544" cy="2862322"/>
          </a:xfrm>
          <a:prstGeom prst="rect">
            <a:avLst/>
          </a:prstGeom>
        </p:spPr>
        <p:txBody>
          <a:bodyPr wrap="square">
            <a:spAutoFit/>
          </a:bodyPr>
          <a:lstStyle/>
          <a:p>
            <a:r>
              <a:rPr lang="en-GB" sz="1800" dirty="0"/>
              <a:t>…wages aren’t the only way Americans make money in the market. Income from assets, like retirement accounts and pensions, is increasingly important, as are nonwage compensation like employer contributions to retirement accounts. Second, the income numbers include government transfers, which have shifted more and more income from rich Americans to those who earn less in the market. These factors are all bigger than in the 1970s</a:t>
            </a:r>
          </a:p>
        </p:txBody>
      </p:sp>
    </p:spTree>
    <p:extLst>
      <p:ext uri="{BB962C8B-B14F-4D97-AF65-F5344CB8AC3E}">
        <p14:creationId xmlns:p14="http://schemas.microsoft.com/office/powerpoint/2010/main" val="174608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CFB052E5-C5C4-40A8-81FC-1BE7A027D1B5}" type="slidenum">
              <a:rPr lang="en-US"/>
              <a:pPr/>
              <a:t>23</a:t>
            </a:fld>
            <a:endParaRPr lang="en-US"/>
          </a:p>
        </p:txBody>
      </p:sp>
      <p:sp>
        <p:nvSpPr>
          <p:cNvPr id="50179" name="Rectangle 2"/>
          <p:cNvSpPr>
            <a:spLocks noGrp="1" noChangeArrowheads="1"/>
          </p:cNvSpPr>
          <p:nvPr>
            <p:ph type="title"/>
          </p:nvPr>
        </p:nvSpPr>
        <p:spPr/>
        <p:txBody>
          <a:bodyPr/>
          <a:lstStyle/>
          <a:p>
            <a:r>
              <a:rPr lang="en-US"/>
              <a:t>The classical view of inflation</a:t>
            </a:r>
          </a:p>
        </p:txBody>
      </p:sp>
      <p:sp>
        <p:nvSpPr>
          <p:cNvPr id="50180" name="Rectangle 3"/>
          <p:cNvSpPr>
            <a:spLocks noGrp="1" noChangeArrowheads="1"/>
          </p:cNvSpPr>
          <p:nvPr>
            <p:ph type="body" idx="1"/>
          </p:nvPr>
        </p:nvSpPr>
        <p:spPr>
          <a:xfrm>
            <a:off x="990600" y="1219200"/>
            <a:ext cx="7543800" cy="1600200"/>
          </a:xfrm>
        </p:spPr>
        <p:txBody>
          <a:bodyPr/>
          <a:lstStyle/>
          <a:p>
            <a:r>
              <a:rPr lang="sr-Latn-CS" sz="2800" i="1" dirty="0"/>
              <a:t>Klasična teorija kaže</a:t>
            </a:r>
            <a:r>
              <a:rPr lang="en-US" sz="2800" i="1" dirty="0"/>
              <a:t>:  </a:t>
            </a:r>
            <a:br>
              <a:rPr lang="en-US" sz="2800" i="1" dirty="0"/>
            </a:br>
            <a:r>
              <a:rPr lang="sr-Latn-CS" sz="2800" dirty="0"/>
              <a:t>Promena nivoa cena je samo promena jedinica mere!</a:t>
            </a:r>
            <a:endParaRPr lang="en-US" sz="2800" dirty="0"/>
          </a:p>
        </p:txBody>
      </p:sp>
      <p:sp>
        <p:nvSpPr>
          <p:cNvPr id="318469" name="Rectangle 5"/>
          <p:cNvSpPr>
            <a:spLocks noChangeArrowheads="1"/>
          </p:cNvSpPr>
          <p:nvPr/>
        </p:nvSpPr>
        <p:spPr bwMode="auto">
          <a:xfrm>
            <a:off x="1752600" y="3200400"/>
            <a:ext cx="5181600" cy="1524000"/>
          </a:xfrm>
          <a:prstGeom prst="rect">
            <a:avLst/>
          </a:prstGeom>
          <a:solidFill>
            <a:srgbClr val="6666FF"/>
          </a:solidFill>
          <a:ln w="76200" cmpd="tri">
            <a:solidFill>
              <a:schemeClr val="tx1"/>
            </a:solidFill>
            <a:miter lim="800000"/>
            <a:headEnd/>
            <a:tailEnd/>
          </a:ln>
          <a:effectLst/>
        </p:spPr>
        <p:txBody>
          <a:bodyPr anchor="ctr" anchorCtr="1"/>
          <a:lstStyle/>
          <a:p>
            <a:pPr algn="ctr">
              <a:lnSpc>
                <a:spcPct val="105000"/>
              </a:lnSpc>
              <a:spcBef>
                <a:spcPct val="40000"/>
              </a:spcBef>
              <a:buSzPct val="110000"/>
              <a:buFont typeface="Wingdings" pitchFamily="2" charset="2"/>
              <a:buNone/>
              <a:defRPr/>
            </a:pPr>
            <a:r>
              <a:rPr lang="sr-Latn-CS" sz="3300" i="1">
                <a:solidFill>
                  <a:schemeClr val="bg1"/>
                </a:solidFill>
                <a:effectLst>
                  <a:outerShdw blurRad="38100" dist="38100" dir="2700000" algn="tl">
                    <a:srgbClr val="000000"/>
                  </a:outerShdw>
                </a:effectLst>
                <a:latin typeface="Tahoma" pitchFamily="34" charset="0"/>
                <a:cs typeface="Arial" pitchFamily="34" charset="0"/>
              </a:rPr>
              <a:t>Zašto bi onda inflacija bila socijalni fenomen</a:t>
            </a:r>
            <a:r>
              <a:rPr lang="en-US" sz="3300" i="1">
                <a:solidFill>
                  <a:schemeClr val="bg1"/>
                </a:solidFill>
                <a:effectLst>
                  <a:outerShdw blurRad="38100" dist="38100" dir="2700000" algn="tl">
                    <a:srgbClr val="000000"/>
                  </a:outerShdw>
                </a:effectLst>
                <a:latin typeface="Tahoma" pitchFamily="34" charset="0"/>
                <a:cs typeface="Arial" pitchFamily="34" charset="0"/>
              </a:rPr>
              <a:t>?</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Effect transition="in" filter="dissolve">
                                      <p:cBhvr>
                                        <p:cTn id="7" dur="500"/>
                                        <p:tgtEl>
                                          <p:spTgt spid="318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DD8EB877-6CB1-465A-B2E8-F87B6D5CFCB9}" type="slidenum">
              <a:rPr lang="en-US"/>
              <a:pPr/>
              <a:t>24</a:t>
            </a:fld>
            <a:endParaRPr lang="en-US"/>
          </a:p>
        </p:txBody>
      </p:sp>
      <p:sp>
        <p:nvSpPr>
          <p:cNvPr id="51203" name="Rectangle 2"/>
          <p:cNvSpPr>
            <a:spLocks noGrp="1" noChangeArrowheads="1"/>
          </p:cNvSpPr>
          <p:nvPr>
            <p:ph type="title"/>
          </p:nvPr>
        </p:nvSpPr>
        <p:spPr>
          <a:xfrm>
            <a:off x="1530410" y="4992169"/>
            <a:ext cx="5849902" cy="609600"/>
          </a:xfrm>
        </p:spPr>
        <p:txBody>
          <a:bodyPr/>
          <a:lstStyle/>
          <a:p>
            <a:r>
              <a:rPr lang="sr-Latn-CS" dirty="0"/>
              <a:t>Socijalni troškovi inflacije</a:t>
            </a:r>
            <a:br>
              <a:rPr lang="sr-Latn-CS" dirty="0"/>
            </a:br>
            <a:r>
              <a:rPr lang="en-US" dirty="0" err="1">
                <a:solidFill>
                  <a:schemeClr val="bg1"/>
                </a:solidFill>
              </a:rPr>
              <a:t>arbitrar</a:t>
            </a:r>
            <a:r>
              <a:rPr lang="sr-Latn-CS" dirty="0">
                <a:solidFill>
                  <a:schemeClr val="bg1"/>
                </a:solidFill>
              </a:rPr>
              <a:t>na </a:t>
            </a:r>
            <a:r>
              <a:rPr lang="sr-Latn-CS" dirty="0" err="1">
                <a:solidFill>
                  <a:schemeClr val="bg1"/>
                </a:solidFill>
              </a:rPr>
              <a:t>redistribucija</a:t>
            </a:r>
            <a:r>
              <a:rPr lang="sr-Latn-CS" dirty="0">
                <a:solidFill>
                  <a:schemeClr val="bg1"/>
                </a:solidFill>
              </a:rPr>
              <a:t> kupovne moći</a:t>
            </a:r>
            <a:r>
              <a:rPr lang="sr-Latn-CS" dirty="0"/>
              <a:t>		</a:t>
            </a:r>
            <a:endParaRPr lang="en-US" dirty="0"/>
          </a:p>
        </p:txBody>
      </p:sp>
      <p:sp>
        <p:nvSpPr>
          <p:cNvPr id="51204" name="Rectangle 3"/>
          <p:cNvSpPr>
            <a:spLocks noGrp="1" noChangeArrowheads="1"/>
          </p:cNvSpPr>
          <p:nvPr>
            <p:ph type="body" idx="1"/>
          </p:nvPr>
        </p:nvSpPr>
        <p:spPr>
          <a:xfrm>
            <a:off x="1066800" y="1295400"/>
            <a:ext cx="6781800" cy="3276600"/>
          </a:xfrm>
        </p:spPr>
        <p:txBody>
          <a:bodyPr/>
          <a:lstStyle/>
          <a:p>
            <a:pPr marL="571500" indent="-571500">
              <a:buFont typeface="Wingdings" pitchFamily="2" charset="2"/>
              <a:buNone/>
            </a:pPr>
            <a:r>
              <a:rPr lang="en-US" sz="2900" dirty="0"/>
              <a:t>…</a:t>
            </a:r>
            <a:r>
              <a:rPr lang="sr-Latn-CS" sz="2900" dirty="0"/>
              <a:t> spadaju u dve vrste</a:t>
            </a:r>
            <a:r>
              <a:rPr lang="en-US" sz="2900" dirty="0"/>
              <a:t>:</a:t>
            </a:r>
          </a:p>
          <a:p>
            <a:pPr marL="571500" indent="-571500">
              <a:buNone/>
            </a:pPr>
            <a:r>
              <a:rPr lang="sr-Latn-CS" sz="2900" dirty="0"/>
              <a:t>Troškovi očekivane inflacije</a:t>
            </a:r>
          </a:p>
          <a:p>
            <a:pPr marL="0" lvl="0" indent="0">
              <a:lnSpc>
                <a:spcPct val="90000"/>
              </a:lnSpc>
              <a:spcBef>
                <a:spcPct val="0"/>
              </a:spcBef>
              <a:buNone/>
              <a:defRPr/>
            </a:pPr>
            <a:r>
              <a:rPr lang="en-US" sz="3200" dirty="0">
                <a:solidFill>
                  <a:srgbClr val="DBC9ED"/>
                </a:solidFill>
              </a:rPr>
              <a:t>  </a:t>
            </a:r>
            <a:br>
              <a:rPr lang="en-US" sz="3200" dirty="0">
                <a:solidFill>
                  <a:srgbClr val="DBC9ED"/>
                </a:solidFill>
              </a:rPr>
            </a:br>
            <a:r>
              <a:rPr lang="en-US" sz="2800" dirty="0">
                <a:solidFill>
                  <a:schemeClr val="bg1"/>
                </a:solidFill>
                <a:latin typeface="Tahoma" pitchFamily="34" charset="0"/>
              </a:rPr>
              <a:t>1</a:t>
            </a:r>
            <a:r>
              <a:rPr lang="en-US" sz="2800" dirty="0">
                <a:solidFill>
                  <a:schemeClr val="bg1"/>
                </a:solidFill>
              </a:rPr>
              <a:t>.</a:t>
            </a:r>
            <a:r>
              <a:rPr lang="en-US" sz="3200" dirty="0">
                <a:solidFill>
                  <a:schemeClr val="bg1"/>
                </a:solidFill>
              </a:rPr>
              <a:t> </a:t>
            </a:r>
            <a:r>
              <a:rPr lang="en-US" sz="3200" dirty="0" err="1">
                <a:solidFill>
                  <a:schemeClr val="bg1"/>
                </a:solidFill>
                <a:latin typeface="Tahoma" pitchFamily="34" charset="0"/>
              </a:rPr>
              <a:t>shoeleather</a:t>
            </a:r>
            <a:r>
              <a:rPr lang="en-US" sz="3200" dirty="0">
                <a:solidFill>
                  <a:schemeClr val="bg1"/>
                </a:solidFill>
                <a:latin typeface="Tahoma" pitchFamily="34" charset="0"/>
              </a:rPr>
              <a:t> cost</a:t>
            </a:r>
            <a:endParaRPr lang="sr-Latn-RS" sz="3200" dirty="0">
              <a:solidFill>
                <a:schemeClr val="bg1"/>
              </a:solidFill>
              <a:latin typeface="Tahoma" pitchFamily="34" charset="0"/>
            </a:endParaRPr>
          </a:p>
          <a:p>
            <a:pPr marL="0" lvl="0" indent="0">
              <a:lnSpc>
                <a:spcPct val="90000"/>
              </a:lnSpc>
              <a:spcBef>
                <a:spcPct val="0"/>
              </a:spcBef>
              <a:buNone/>
              <a:defRPr/>
            </a:pPr>
            <a:r>
              <a:rPr lang="sr-Latn-RS" sz="3200" dirty="0">
                <a:solidFill>
                  <a:schemeClr val="bg1"/>
                </a:solidFill>
                <a:latin typeface="Tahoma" pitchFamily="34" charset="0"/>
              </a:rPr>
              <a:t>2. </a:t>
            </a:r>
            <a:r>
              <a:rPr lang="en-GB" sz="3200" dirty="0">
                <a:solidFill>
                  <a:schemeClr val="bg1"/>
                </a:solidFill>
                <a:latin typeface="Tahoma" pitchFamily="34" charset="0"/>
              </a:rPr>
              <a:t>M</a:t>
            </a:r>
            <a:r>
              <a:rPr lang="sr-Latn-RS" sz="3200" dirty="0">
                <a:solidFill>
                  <a:schemeClr val="bg1"/>
                </a:solidFill>
                <a:latin typeface="Tahoma" pitchFamily="34" charset="0"/>
              </a:rPr>
              <a:t>enu costs - </a:t>
            </a:r>
            <a:r>
              <a:rPr lang="en-GB" sz="3200" dirty="0">
                <a:solidFill>
                  <a:schemeClr val="bg1"/>
                </a:solidFill>
                <a:latin typeface="Tahoma" pitchFamily="34" charset="0"/>
              </a:rPr>
              <a:t>T</a:t>
            </a:r>
            <a:r>
              <a:rPr lang="sr-Latn-RS" sz="3200" dirty="0">
                <a:solidFill>
                  <a:schemeClr val="bg1"/>
                </a:solidFill>
                <a:latin typeface="Tahoma" pitchFamily="34" charset="0"/>
              </a:rPr>
              <a:t>roškovi najave</a:t>
            </a:r>
            <a:endParaRPr lang="en-US" sz="3200" dirty="0">
              <a:solidFill>
                <a:schemeClr val="bg1"/>
              </a:solidFill>
              <a:latin typeface="Tahoma" pitchFamily="34" charset="0"/>
            </a:endParaRPr>
          </a:p>
          <a:p>
            <a:pPr marL="571500" indent="-571500">
              <a:buFont typeface="Wingdings" pitchFamily="2" charset="2"/>
              <a:buAutoNum type="arabicPeriod"/>
            </a:pPr>
            <a:endParaRPr lang="sr-Latn-CS" sz="2900" dirty="0"/>
          </a:p>
          <a:p>
            <a:pPr marL="571500" indent="-571500">
              <a:buNone/>
            </a:pPr>
            <a:r>
              <a:rPr lang="sr-Latn-CS" sz="2900" dirty="0"/>
              <a:t>Troškovi inflacije koja nije očekivana</a:t>
            </a:r>
            <a:r>
              <a:rPr lang="en-US" sz="2900" dirty="0"/>
              <a:t>.  </a:t>
            </a:r>
          </a:p>
        </p:txBody>
      </p:sp>
      <p:sp>
        <p:nvSpPr>
          <p:cNvPr id="5" name="Rectangle 2"/>
          <p:cNvSpPr txBox="1">
            <a:spLocks noChangeArrowheads="1"/>
          </p:cNvSpPr>
          <p:nvPr/>
        </p:nvSpPr>
        <p:spPr bwMode="auto">
          <a:xfrm>
            <a:off x="1080120" y="3539480"/>
            <a:ext cx="8676456"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000" b="0" i="0" u="none" strike="noStrike" kern="0" cap="none" spc="0" normalizeH="0" baseline="0" noProof="0" dirty="0">
                <a:ln>
                  <a:noFill/>
                </a:ln>
                <a:solidFill>
                  <a:schemeClr val="bg1"/>
                </a:solidFill>
                <a:effectLst/>
                <a:uLnTx/>
                <a:uFillTx/>
                <a:latin typeface="Tahoma" pitchFamily="34" charset="0"/>
                <a:ea typeface="+mj-ea"/>
                <a:cs typeface="+mj-cs"/>
              </a:rPr>
              <a:t>3</a:t>
            </a:r>
            <a:r>
              <a:rPr kumimoji="0" lang="en-US" sz="3000" b="0" i="0" u="none" strike="noStrike" kern="0" cap="none" spc="0" normalizeH="0" baseline="0" noProof="0" dirty="0">
                <a:ln>
                  <a:noFill/>
                </a:ln>
                <a:solidFill>
                  <a:schemeClr val="bg1"/>
                </a:solidFill>
                <a:effectLst/>
                <a:uLnTx/>
                <a:uFillTx/>
                <a:latin typeface="+mj-lt"/>
                <a:ea typeface="+mj-ea"/>
                <a:cs typeface="+mj-cs"/>
              </a:rPr>
              <a:t>.</a:t>
            </a:r>
            <a:r>
              <a:rPr kumimoji="0" lang="en-US" sz="3400" b="0" i="0" u="none" strike="noStrike" kern="0" cap="none" spc="0" normalizeH="0" baseline="0" noProof="0" dirty="0">
                <a:ln>
                  <a:noFill/>
                </a:ln>
                <a:solidFill>
                  <a:schemeClr val="bg1"/>
                </a:solidFill>
                <a:effectLst/>
                <a:uLnTx/>
                <a:uFillTx/>
                <a:latin typeface="+mj-lt"/>
                <a:ea typeface="+mj-ea"/>
                <a:cs typeface="+mj-cs"/>
              </a:rPr>
              <a:t> </a:t>
            </a:r>
            <a:r>
              <a:rPr kumimoji="0" lang="sr-Latn-CS" sz="3400" b="0" i="0" u="none" strike="noStrike" kern="0" cap="none" spc="0" normalizeH="0" baseline="0" noProof="0" dirty="0" err="1">
                <a:ln>
                  <a:noFill/>
                </a:ln>
                <a:solidFill>
                  <a:schemeClr val="bg1"/>
                </a:solidFill>
                <a:effectLst/>
                <a:uLnTx/>
                <a:uFillTx/>
                <a:latin typeface="+mj-lt"/>
                <a:ea typeface="+mj-ea"/>
                <a:cs typeface="+mj-cs"/>
              </a:rPr>
              <a:t>Distorzija</a:t>
            </a:r>
            <a:r>
              <a:rPr kumimoji="0" lang="sr-Latn-CS" sz="3400" b="0" i="0" u="none" strike="noStrike" kern="0" cap="none" spc="0" normalizeH="0" baseline="0" noProof="0" dirty="0">
                <a:ln>
                  <a:noFill/>
                </a:ln>
                <a:solidFill>
                  <a:schemeClr val="bg1"/>
                </a:solidFill>
                <a:effectLst/>
                <a:uLnTx/>
                <a:uFillTx/>
                <a:latin typeface="+mj-lt"/>
                <a:ea typeface="+mj-ea"/>
                <a:cs typeface="+mj-cs"/>
              </a:rPr>
              <a:t> relativnih cena</a:t>
            </a:r>
            <a:endParaRPr kumimoji="0" lang="en-US" sz="3400" b="0" i="0" u="none" strike="noStrike" kern="0" cap="none" spc="0" normalizeH="0" baseline="0" noProof="0" dirty="0">
              <a:ln>
                <a:noFill/>
              </a:ln>
              <a:solidFill>
                <a:schemeClr val="bg1"/>
              </a:solidFill>
              <a:effectLst/>
              <a:uLnTx/>
              <a:uFillTx/>
              <a:latin typeface="Tahoma" pitchFamily="34" charset="0"/>
              <a:ea typeface="+mj-ea"/>
              <a:cs typeface="+mj-cs"/>
            </a:endParaRPr>
          </a:p>
        </p:txBody>
      </p:sp>
    </p:spTree>
  </p:cSld>
  <p:clrMapOvr>
    <a:masterClrMapping/>
  </p:clrMapOvr>
  <p:transition>
    <p:strips dir="ld"/>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D67D9D6A-3A7C-498F-AF26-D95155FC050F}" type="slidenum">
              <a:rPr lang="en-US"/>
              <a:pPr/>
              <a:t>25</a:t>
            </a:fld>
            <a:endParaRPr lang="en-US"/>
          </a:p>
        </p:txBody>
      </p:sp>
      <p:sp>
        <p:nvSpPr>
          <p:cNvPr id="287747" name="Rectangle 3"/>
          <p:cNvSpPr>
            <a:spLocks noGrp="1" noChangeArrowheads="1"/>
          </p:cNvSpPr>
          <p:nvPr>
            <p:ph type="body" idx="1"/>
          </p:nvPr>
        </p:nvSpPr>
        <p:spPr>
          <a:xfrm>
            <a:off x="611560" y="1805136"/>
            <a:ext cx="7772400" cy="4648200"/>
          </a:xfrm>
        </p:spPr>
        <p:txBody>
          <a:bodyPr/>
          <a:lstStyle/>
          <a:p>
            <a:pPr>
              <a:buClr>
                <a:srgbClr val="0066CC"/>
              </a:buClr>
            </a:pPr>
            <a:r>
              <a:rPr lang="en-US" sz="3200" dirty="0">
                <a:sym typeface="Symbol" pitchFamily="18" charset="2"/>
              </a:rPr>
              <a:t>def:  </a:t>
            </a:r>
            <a:r>
              <a:rPr lang="sr-Latn-CS" sz="3200" dirty="0">
                <a:sym typeface="Symbol" pitchFamily="18" charset="2"/>
              </a:rPr>
              <a:t>troškovi smanjenja količine novca u </a:t>
            </a:r>
            <a:r>
              <a:rPr lang="sr-Latn-CS" sz="3200" dirty="0" err="1">
                <a:sym typeface="Symbol" pitchFamily="18" charset="2"/>
              </a:rPr>
              <a:t>ciljlu</a:t>
            </a:r>
            <a:r>
              <a:rPr lang="sr-Latn-CS" sz="3200" dirty="0">
                <a:sym typeface="Symbol" pitchFamily="18" charset="2"/>
              </a:rPr>
              <a:t> izbegavanja inflacionog poreza – transfer u drugu aktivu </a:t>
            </a:r>
          </a:p>
          <a:p>
            <a:pPr>
              <a:buClr>
                <a:srgbClr val="0066CC"/>
              </a:buClr>
              <a:buFont typeface="Wingdings" pitchFamily="2" charset="2"/>
              <a:buNone/>
            </a:pPr>
            <a:r>
              <a:rPr lang="sr-Latn-CS" sz="3200" dirty="0">
                <a:sym typeface="Symbol" pitchFamily="18" charset="2"/>
              </a:rPr>
              <a:t>  </a:t>
            </a:r>
            <a:r>
              <a:rPr lang="en-US" sz="3200" dirty="0">
                <a:sym typeface="Symbol" pitchFamily="18" charset="2"/>
              </a:rPr>
              <a:t></a:t>
            </a:r>
            <a:r>
              <a:rPr lang="en-US" sz="3400" dirty="0">
                <a:sym typeface="Symbol" pitchFamily="18" charset="2"/>
              </a:rPr>
              <a:t></a:t>
            </a:r>
            <a:r>
              <a:rPr lang="en-US" sz="3200" dirty="0">
                <a:sym typeface="Symbol" pitchFamily="18" charset="2"/>
              </a:rPr>
              <a:t>    </a:t>
            </a:r>
            <a:r>
              <a:rPr lang="en-US" sz="3300" b="1" i="1" dirty="0" err="1">
                <a:latin typeface="Times New Roman" pitchFamily="18" charset="0"/>
                <a:sym typeface="Symbol" pitchFamily="18" charset="2"/>
              </a:rPr>
              <a:t>i</a:t>
            </a:r>
            <a:r>
              <a:rPr lang="en-US" sz="3200" dirty="0">
                <a:sym typeface="Symbol" pitchFamily="18" charset="2"/>
              </a:rPr>
              <a:t>  </a:t>
            </a:r>
          </a:p>
          <a:p>
            <a:pPr>
              <a:buClr>
                <a:srgbClr val="0066CC"/>
              </a:buClr>
              <a:buFont typeface="Wingdings" pitchFamily="2" charset="2"/>
              <a:buNone/>
            </a:pPr>
            <a:r>
              <a:rPr lang="en-US" sz="3200" dirty="0">
                <a:sym typeface="Symbol" pitchFamily="18" charset="2"/>
              </a:rPr>
              <a:t>		</a:t>
            </a:r>
          </a:p>
          <a:p>
            <a:pPr algn="r">
              <a:buClr>
                <a:srgbClr val="0066CC"/>
              </a:buClr>
            </a:pPr>
            <a:r>
              <a:rPr lang="sr-Latn-CS" sz="3200" dirty="0">
                <a:sym typeface="Symbol" pitchFamily="18" charset="2"/>
              </a:rPr>
              <a:t>Ista mesečna potrošnja onda znači veću posetu bankama i povlačenje manjih količina novca - gotovine</a:t>
            </a:r>
            <a:r>
              <a:rPr lang="en-US" sz="3200" dirty="0">
                <a:sym typeface="Symbol" pitchFamily="18" charset="2"/>
              </a:rPr>
              <a:t>. </a:t>
            </a:r>
          </a:p>
        </p:txBody>
      </p:sp>
      <p:sp>
        <p:nvSpPr>
          <p:cNvPr id="5" name="Title 4"/>
          <p:cNvSpPr>
            <a:spLocks noGrp="1"/>
          </p:cNvSpPr>
          <p:nvPr>
            <p:ph type="title"/>
          </p:nvPr>
        </p:nvSpPr>
        <p:spPr/>
        <p:txBody>
          <a:bodyPr/>
          <a:lstStyle/>
          <a:p>
            <a:endParaRPr lang="en-GB"/>
          </a:p>
        </p:txBody>
      </p:sp>
      <p:sp>
        <p:nvSpPr>
          <p:cNvPr id="6" name="Rectangle 5"/>
          <p:cNvSpPr/>
          <p:nvPr/>
        </p:nvSpPr>
        <p:spPr>
          <a:xfrm>
            <a:off x="611560" y="620688"/>
            <a:ext cx="7704856" cy="954107"/>
          </a:xfrm>
          <a:prstGeom prst="rect">
            <a:avLst/>
          </a:prstGeom>
        </p:spPr>
        <p:txBody>
          <a:bodyPr wrap="square">
            <a:spAutoFit/>
          </a:bodyPr>
          <a:lstStyle/>
          <a:p>
            <a:r>
              <a:rPr lang="en-US" sz="2800" dirty="0">
                <a:solidFill>
                  <a:srgbClr val="DBC9ED"/>
                </a:solidFill>
              </a:rPr>
              <a:t> </a:t>
            </a:r>
            <a:br>
              <a:rPr lang="en-US" sz="2800" dirty="0">
                <a:solidFill>
                  <a:srgbClr val="DBC9ED"/>
                </a:solidFill>
              </a:rPr>
            </a:br>
            <a:r>
              <a:rPr lang="en-US" sz="2800" dirty="0">
                <a:solidFill>
                  <a:schemeClr val="bg1"/>
                </a:solidFill>
                <a:latin typeface="Tahoma" pitchFamily="34" charset="0"/>
              </a:rPr>
              <a:t>1</a:t>
            </a:r>
            <a:r>
              <a:rPr lang="en-US" sz="2800" dirty="0">
                <a:solidFill>
                  <a:schemeClr val="bg1"/>
                </a:solidFill>
              </a:rPr>
              <a:t>. </a:t>
            </a:r>
            <a:r>
              <a:rPr lang="en-US" sz="2800" dirty="0" err="1">
                <a:solidFill>
                  <a:schemeClr val="bg1"/>
                </a:solidFill>
                <a:latin typeface="Tahoma" pitchFamily="34" charset="0"/>
              </a:rPr>
              <a:t>shoeleather</a:t>
            </a:r>
            <a:r>
              <a:rPr lang="en-US" sz="2800" dirty="0">
                <a:solidFill>
                  <a:schemeClr val="bg1"/>
                </a:solidFill>
                <a:latin typeface="Tahoma" pitchFamily="34" charset="0"/>
              </a:rPr>
              <a:t> cost</a:t>
            </a:r>
            <a:r>
              <a:rPr lang="sr-Latn-RS" sz="2800" dirty="0">
                <a:solidFill>
                  <a:schemeClr val="bg1"/>
                </a:solidFill>
                <a:latin typeface="Tahoma" pitchFamily="34" charset="0"/>
              </a:rPr>
              <a:t> – troškovi posete banci</a:t>
            </a:r>
            <a:endParaRPr lang="en-GB" sz="2800"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Effect transition="in" filter="wipe(left)">
                                      <p:cBhvr>
                                        <p:cTn id="7" dur="500"/>
                                        <p:tgtEl>
                                          <p:spTgt spid="287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7747">
                                            <p:txEl>
                                              <p:pRg st="1" end="1"/>
                                            </p:txEl>
                                          </p:spTgt>
                                        </p:tgtEl>
                                        <p:attrNameLst>
                                          <p:attrName>style.visibility</p:attrName>
                                        </p:attrNameLst>
                                      </p:cBhvr>
                                      <p:to>
                                        <p:strVal val="visible"/>
                                      </p:to>
                                    </p:set>
                                    <p:animEffect transition="in" filter="wipe(left)">
                                      <p:cBhvr>
                                        <p:cTn id="12" dur="500"/>
                                        <p:tgtEl>
                                          <p:spTgt spid="287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7747">
                                            <p:txEl>
                                              <p:pRg st="2" end="2"/>
                                            </p:txEl>
                                          </p:spTgt>
                                        </p:tgtEl>
                                        <p:attrNameLst>
                                          <p:attrName>style.visibility</p:attrName>
                                        </p:attrNameLst>
                                      </p:cBhvr>
                                      <p:to>
                                        <p:strVal val="visible"/>
                                      </p:to>
                                    </p:set>
                                    <p:animEffect transition="in" filter="wipe(left)">
                                      <p:cBhvr>
                                        <p:cTn id="17" dur="500"/>
                                        <p:tgtEl>
                                          <p:spTgt spid="287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7747">
                                            <p:txEl>
                                              <p:pRg st="3" end="3"/>
                                            </p:txEl>
                                          </p:spTgt>
                                        </p:tgtEl>
                                        <p:attrNameLst>
                                          <p:attrName>style.visibility</p:attrName>
                                        </p:attrNameLst>
                                      </p:cBhvr>
                                      <p:to>
                                        <p:strVal val="visible"/>
                                      </p:to>
                                    </p:set>
                                    <p:animEffect transition="in" filter="wipe(left)">
                                      <p:cBhvr>
                                        <p:cTn id="22" dur="500"/>
                                        <p:tgtEl>
                                          <p:spTgt spid="287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8CD7C784-6653-4671-9FAE-2CCEE19477B0}" type="slidenum">
              <a:rPr lang="en-US"/>
              <a:pPr/>
              <a:t>26</a:t>
            </a:fld>
            <a:endParaRPr lang="en-US"/>
          </a:p>
        </p:txBody>
      </p:sp>
      <p:sp>
        <p:nvSpPr>
          <p:cNvPr id="288771" name="Rectangle 3"/>
          <p:cNvSpPr>
            <a:spLocks noGrp="1" noChangeArrowheads="1"/>
          </p:cNvSpPr>
          <p:nvPr>
            <p:ph type="body" idx="1"/>
          </p:nvPr>
        </p:nvSpPr>
        <p:spPr>
          <a:xfrm>
            <a:off x="990600" y="1295400"/>
            <a:ext cx="7467600" cy="4724400"/>
          </a:xfrm>
        </p:spPr>
        <p:txBody>
          <a:bodyPr/>
          <a:lstStyle/>
          <a:p>
            <a:pPr>
              <a:buClr>
                <a:srgbClr val="0066CC"/>
              </a:buClr>
              <a:buNone/>
            </a:pPr>
            <a:r>
              <a:rPr lang="sr-Latn-RS" sz="2900" dirty="0">
                <a:sym typeface="Symbol" pitchFamily="18" charset="2"/>
              </a:rPr>
              <a:t>2. Menu costs - troškovi najave</a:t>
            </a:r>
          </a:p>
          <a:p>
            <a:pPr>
              <a:buClr>
                <a:srgbClr val="0066CC"/>
              </a:buClr>
            </a:pPr>
            <a:r>
              <a:rPr lang="en-US" sz="2900" dirty="0">
                <a:sym typeface="Symbol" pitchFamily="18" charset="2"/>
              </a:rPr>
              <a:t>def:  </a:t>
            </a:r>
            <a:r>
              <a:rPr lang="sr-Latn-CS" sz="2900" dirty="0">
                <a:sym typeface="Symbol" pitchFamily="18" charset="2"/>
              </a:rPr>
              <a:t>troškovi zbog promene cena		Primer</a:t>
            </a:r>
            <a:r>
              <a:rPr lang="en-US" sz="2900" dirty="0">
                <a:sym typeface="Symbol" pitchFamily="18" charset="2"/>
              </a:rPr>
              <a:t>:</a:t>
            </a:r>
          </a:p>
          <a:p>
            <a:pPr lvl="1">
              <a:lnSpc>
                <a:spcPct val="105000"/>
              </a:lnSpc>
              <a:buClr>
                <a:srgbClr val="339933"/>
              </a:buClr>
            </a:pPr>
            <a:r>
              <a:rPr lang="sr-Latn-CS" sz="2900" dirty="0" err="1"/>
              <a:t>Štamanje</a:t>
            </a:r>
            <a:r>
              <a:rPr lang="sr-Latn-CS" sz="2900" dirty="0"/>
              <a:t> novih jelovnika u restoranima</a:t>
            </a:r>
          </a:p>
          <a:p>
            <a:pPr lvl="1">
              <a:lnSpc>
                <a:spcPct val="105000"/>
              </a:lnSpc>
              <a:buClr>
                <a:srgbClr val="339933"/>
              </a:buClr>
            </a:pPr>
            <a:r>
              <a:rPr lang="sr-Latn-CS" sz="2900" dirty="0"/>
              <a:t>Štampanje novih kataloga </a:t>
            </a:r>
          </a:p>
          <a:p>
            <a:pPr lvl="1">
              <a:lnSpc>
                <a:spcPct val="105000"/>
              </a:lnSpc>
              <a:buClr>
                <a:srgbClr val="339933"/>
              </a:buClr>
            </a:pPr>
            <a:endParaRPr lang="sr-Latn-CS" sz="2900" dirty="0"/>
          </a:p>
          <a:p>
            <a:pPr lvl="1">
              <a:lnSpc>
                <a:spcPct val="105000"/>
              </a:lnSpc>
              <a:buClr>
                <a:srgbClr val="339933"/>
              </a:buClr>
            </a:pPr>
            <a:r>
              <a:rPr lang="sr-Latn-CS" sz="2900" dirty="0"/>
              <a:t>Što je veća inflacija, firme češće moraju da menjaju  cene i da snose ove troškove</a:t>
            </a:r>
            <a:r>
              <a:rPr lang="en-US" sz="2700" dirty="0">
                <a:sym typeface="Symbol" pitchFamily="18" charset="2"/>
              </a:rPr>
              <a:t>.    </a:t>
            </a:r>
          </a:p>
          <a:p>
            <a:pPr lvl="1">
              <a:lnSpc>
                <a:spcPct val="105000"/>
              </a:lnSpc>
              <a:buClr>
                <a:srgbClr val="0066CC"/>
              </a:buClr>
              <a:buFontTx/>
              <a:buNone/>
            </a:pPr>
            <a:endParaRPr lang="en-US" sz="2900" dirty="0"/>
          </a:p>
        </p:txBody>
      </p:sp>
      <p:sp>
        <p:nvSpPr>
          <p:cNvPr id="5" name="Rectangle 2"/>
          <p:cNvSpPr txBox="1">
            <a:spLocks noChangeArrowheads="1"/>
          </p:cNvSpPr>
          <p:nvPr/>
        </p:nvSpPr>
        <p:spPr bwMode="auto">
          <a:xfrm>
            <a:off x="1183325" y="990600"/>
            <a:ext cx="7956376"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3400" b="0" i="0" u="none" strike="noStrike" kern="0" cap="none" spc="0" normalizeH="0" baseline="0" noProof="0" dirty="0">
              <a:ln>
                <a:noFill/>
              </a:ln>
              <a:solidFill>
                <a:schemeClr val="bg1"/>
              </a:solidFill>
              <a:effectLst/>
              <a:uLnTx/>
              <a:uFillTx/>
              <a:latin typeface="Tahoma" pitchFamily="34" charset="0"/>
              <a:ea typeface="+mj-ea"/>
              <a:cs typeface="+mj-cs"/>
            </a:endParaRPr>
          </a:p>
        </p:txBody>
      </p:sp>
      <p:sp>
        <p:nvSpPr>
          <p:cNvPr id="6" name="Title 5"/>
          <p:cNvSpPr>
            <a:spLocks noGrp="1"/>
          </p:cNvSpPr>
          <p:nvPr>
            <p:ph type="title"/>
          </p:nvPr>
        </p:nvSpPr>
        <p:spPr/>
        <p:txBody>
          <a:bodyPr/>
          <a:lstStyle/>
          <a:p>
            <a:fld id="{DBBD9D33-61B1-4563-890D-191334200362}" type="slidenum">
              <a:rPr lang="en-GB" smtClean="0">
                <a:highlight>
                  <a:srgbClr val="FFFF00"/>
                </a:highlight>
              </a:rPr>
              <a:t>26</a:t>
            </a:fld>
            <a:endParaRPr lang="en-GB" dirty="0">
              <a:highlight>
                <a:srgbClr val="FFFF00"/>
              </a:highlight>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wipe(left)">
                                      <p:cBhvr>
                                        <p:cTn id="7" dur="500"/>
                                        <p:tgtEl>
                                          <p:spTgt spid="288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8771">
                                            <p:txEl>
                                              <p:pRg st="1" end="1"/>
                                            </p:txEl>
                                          </p:spTgt>
                                        </p:tgtEl>
                                        <p:attrNameLst>
                                          <p:attrName>style.visibility</p:attrName>
                                        </p:attrNameLst>
                                      </p:cBhvr>
                                      <p:to>
                                        <p:strVal val="visible"/>
                                      </p:to>
                                    </p:set>
                                    <p:animEffect transition="in" filter="wipe(left)">
                                      <p:cBhvr>
                                        <p:cTn id="12" dur="500"/>
                                        <p:tgtEl>
                                          <p:spTgt spid="288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8771">
                                            <p:txEl>
                                              <p:pRg st="2" end="2"/>
                                            </p:txEl>
                                          </p:spTgt>
                                        </p:tgtEl>
                                        <p:attrNameLst>
                                          <p:attrName>style.visibility</p:attrName>
                                        </p:attrNameLst>
                                      </p:cBhvr>
                                      <p:to>
                                        <p:strVal val="visible"/>
                                      </p:to>
                                    </p:set>
                                    <p:animEffect transition="in" filter="wipe(left)">
                                      <p:cBhvr>
                                        <p:cTn id="17" dur="500"/>
                                        <p:tgtEl>
                                          <p:spTgt spid="288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8771">
                                            <p:txEl>
                                              <p:pRg st="3" end="3"/>
                                            </p:txEl>
                                          </p:spTgt>
                                        </p:tgtEl>
                                        <p:attrNameLst>
                                          <p:attrName>style.visibility</p:attrName>
                                        </p:attrNameLst>
                                      </p:cBhvr>
                                      <p:to>
                                        <p:strVal val="visible"/>
                                      </p:to>
                                    </p:set>
                                    <p:animEffect transition="in" filter="wipe(left)">
                                      <p:cBhvr>
                                        <p:cTn id="22" dur="500"/>
                                        <p:tgtEl>
                                          <p:spTgt spid="288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animEffect transition="in" filter="wipe(left)">
                                      <p:cBhvr>
                                        <p:cTn id="27" dur="500"/>
                                        <p:tgtEl>
                                          <p:spTgt spid="288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BCED4E26-865D-4B97-90FA-295E5661B380}" type="slidenum">
              <a:rPr lang="en-US"/>
              <a:pPr/>
              <a:t>27</a:t>
            </a:fld>
            <a:endParaRPr lang="en-US"/>
          </a:p>
        </p:txBody>
      </p:sp>
      <p:sp>
        <p:nvSpPr>
          <p:cNvPr id="289795" name="Rectangle 3"/>
          <p:cNvSpPr>
            <a:spLocks noGrp="1" noChangeArrowheads="1"/>
          </p:cNvSpPr>
          <p:nvPr>
            <p:ph type="body" idx="1"/>
          </p:nvPr>
        </p:nvSpPr>
        <p:spPr>
          <a:xfrm>
            <a:off x="838200" y="620688"/>
            <a:ext cx="8001000" cy="5105400"/>
          </a:xfrm>
        </p:spPr>
        <p:txBody>
          <a:bodyPr/>
          <a:lstStyle/>
          <a:p>
            <a:pPr>
              <a:buClr>
                <a:srgbClr val="0066CC"/>
              </a:buClr>
            </a:pPr>
            <a:r>
              <a:rPr lang="sr-Latn-CS" sz="3200" dirty="0"/>
              <a:t>Tako se menjaju relativni odnosi cena</a:t>
            </a:r>
            <a:r>
              <a:rPr lang="en-US" sz="3200" dirty="0"/>
              <a:t>…</a:t>
            </a:r>
          </a:p>
          <a:p>
            <a:pPr>
              <a:buClr>
                <a:srgbClr val="0066CC"/>
              </a:buClr>
            </a:pPr>
            <a:r>
              <a:rPr lang="en-US" sz="3200" dirty="0"/>
              <a:t>…</a:t>
            </a:r>
            <a:r>
              <a:rPr lang="sr-Latn-CS" sz="3200" dirty="0"/>
              <a:t>što izaziva </a:t>
            </a:r>
            <a:r>
              <a:rPr lang="sr-Latn-CS" sz="3200" dirty="0" err="1"/>
              <a:t>mikroekonomsku</a:t>
            </a:r>
            <a:r>
              <a:rPr lang="sr-Latn-CS" sz="3200" dirty="0"/>
              <a:t> neefikasnost alokacije resursa</a:t>
            </a:r>
            <a:r>
              <a:rPr lang="en-US" sz="3200" dirty="0"/>
              <a:t>.  </a:t>
            </a:r>
          </a:p>
        </p:txBody>
      </p:sp>
      <p:sp>
        <p:nvSpPr>
          <p:cNvPr id="6" name="Title 5"/>
          <p:cNvSpPr>
            <a:spLocks noGrp="1"/>
          </p:cNvSpPr>
          <p:nvPr>
            <p:ph type="title"/>
          </p:nvPr>
        </p:nvSpPr>
        <p:spPr/>
        <p:txBody>
          <a:bodyPr/>
          <a:lstStyle/>
          <a:p>
            <a:endParaRPr lang="en-GB"/>
          </a:p>
        </p:txBody>
      </p:sp>
      <p:sp>
        <p:nvSpPr>
          <p:cNvPr id="7" name="Rectangle 6"/>
          <p:cNvSpPr/>
          <p:nvPr/>
        </p:nvSpPr>
        <p:spPr>
          <a:xfrm>
            <a:off x="251520" y="2644170"/>
            <a:ext cx="8640960" cy="2554545"/>
          </a:xfrm>
          <a:prstGeom prst="rect">
            <a:avLst/>
          </a:prstGeom>
        </p:spPr>
        <p:txBody>
          <a:bodyPr wrap="square">
            <a:spAutoFit/>
          </a:bodyPr>
          <a:lstStyle/>
          <a:p>
            <a:pPr>
              <a:buClr>
                <a:srgbClr val="0066CC"/>
              </a:buClr>
            </a:pPr>
            <a:r>
              <a:rPr lang="sr-Latn-CS" sz="4000" dirty="0">
                <a:solidFill>
                  <a:schemeClr val="bg1"/>
                </a:solidFill>
                <a:sym typeface="Symbol" pitchFamily="18" charset="2"/>
              </a:rPr>
              <a:t>Teže se porede nominalne vrednosti iz različitih perioda		</a:t>
            </a:r>
            <a:endParaRPr lang="en-US" sz="4000" dirty="0">
              <a:solidFill>
                <a:schemeClr val="bg1"/>
              </a:solidFill>
              <a:sym typeface="Symbol" pitchFamily="18" charset="2"/>
            </a:endParaRPr>
          </a:p>
          <a:p>
            <a:pPr>
              <a:buClr>
                <a:srgbClr val="0066CC"/>
              </a:buClr>
            </a:pPr>
            <a:r>
              <a:rPr lang="sr-Latn-CS" sz="4000" dirty="0">
                <a:solidFill>
                  <a:schemeClr val="bg1"/>
                </a:solidFill>
                <a:sym typeface="Symbol" pitchFamily="18" charset="2"/>
              </a:rPr>
              <a:t>Komplikuje se dugoročno finansijsko planiranje</a:t>
            </a:r>
            <a:r>
              <a:rPr lang="en-US" sz="4000" dirty="0">
                <a:solidFill>
                  <a:schemeClr val="bg1"/>
                </a:solidFill>
                <a:sym typeface="Symbol" pitchFamily="18" charset="2"/>
              </a:rPr>
              <a:t>. </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wipe(left)">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wipe(left)">
                                      <p:cBhvr>
                                        <p:cTn id="12" dur="500"/>
                                        <p:tgtEl>
                                          <p:spTgt spid="289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D91F87E6-6B4F-43EF-8117-B15DAA30D50E}" type="slidenum">
              <a:rPr lang="en-US"/>
              <a:pPr/>
              <a:t>28</a:t>
            </a:fld>
            <a:endParaRPr lang="en-US"/>
          </a:p>
        </p:txBody>
      </p:sp>
      <p:sp>
        <p:nvSpPr>
          <p:cNvPr id="56323" name="Rectangle 2"/>
          <p:cNvSpPr>
            <a:spLocks noGrp="1" noChangeArrowheads="1"/>
          </p:cNvSpPr>
          <p:nvPr>
            <p:ph type="title"/>
          </p:nvPr>
        </p:nvSpPr>
        <p:spPr>
          <a:xfrm>
            <a:off x="152400" y="1125538"/>
            <a:ext cx="8915400" cy="762000"/>
          </a:xfrm>
        </p:spPr>
        <p:txBody>
          <a:bodyPr/>
          <a:lstStyle/>
          <a:p>
            <a:r>
              <a:rPr lang="sr-Latn-CS" sz="3200" dirty="0">
                <a:solidFill>
                  <a:schemeClr val="bg1"/>
                </a:solidFill>
              </a:rPr>
              <a:t>Dodatni troškovi neočekivane </a:t>
            </a:r>
            <a:r>
              <a:rPr lang="sr-Latn-CS" sz="3200" dirty="0" err="1">
                <a:solidFill>
                  <a:schemeClr val="bg1"/>
                </a:solidFill>
              </a:rPr>
              <a:t>infalcije</a:t>
            </a:r>
            <a:r>
              <a:rPr lang="en-US" sz="3200" dirty="0">
                <a:solidFill>
                  <a:schemeClr val="bg1"/>
                </a:solidFill>
              </a:rPr>
              <a:t>:  </a:t>
            </a:r>
            <a:r>
              <a:rPr lang="en-US" sz="3200" dirty="0" err="1">
                <a:solidFill>
                  <a:schemeClr val="bg1"/>
                </a:solidFill>
              </a:rPr>
              <a:t>arbitrar</a:t>
            </a:r>
            <a:r>
              <a:rPr lang="sr-Latn-CS" sz="3200" dirty="0">
                <a:solidFill>
                  <a:schemeClr val="bg1"/>
                </a:solidFill>
              </a:rPr>
              <a:t>na </a:t>
            </a:r>
            <a:r>
              <a:rPr lang="sr-Latn-CS" sz="3200" dirty="0" err="1">
                <a:solidFill>
                  <a:schemeClr val="bg1"/>
                </a:solidFill>
              </a:rPr>
              <a:t>redistribucija</a:t>
            </a:r>
            <a:r>
              <a:rPr lang="sr-Latn-CS" sz="3200" dirty="0">
                <a:solidFill>
                  <a:schemeClr val="bg1"/>
                </a:solidFill>
              </a:rPr>
              <a:t> kupovne moći</a:t>
            </a:r>
            <a:endParaRPr lang="en-US" sz="3200" dirty="0">
              <a:solidFill>
                <a:schemeClr val="bg1"/>
              </a:solidFill>
            </a:endParaRPr>
          </a:p>
        </p:txBody>
      </p:sp>
      <p:sp>
        <p:nvSpPr>
          <p:cNvPr id="292867" name="Rectangle 3"/>
          <p:cNvSpPr>
            <a:spLocks noGrp="1" noChangeArrowheads="1"/>
          </p:cNvSpPr>
          <p:nvPr>
            <p:ph type="body" idx="1"/>
          </p:nvPr>
        </p:nvSpPr>
        <p:spPr>
          <a:xfrm>
            <a:off x="152400" y="2348880"/>
            <a:ext cx="8740080" cy="5105400"/>
          </a:xfrm>
        </p:spPr>
        <p:txBody>
          <a:bodyPr/>
          <a:lstStyle/>
          <a:p>
            <a:pPr>
              <a:lnSpc>
                <a:spcPct val="105000"/>
              </a:lnSpc>
              <a:buClr>
                <a:srgbClr val="0066CC"/>
              </a:buClr>
            </a:pPr>
            <a:r>
              <a:rPr lang="en-GB" sz="3400" dirty="0"/>
              <a:t>Z</a:t>
            </a:r>
            <a:r>
              <a:rPr lang="en-US" sz="3400" dirty="0"/>
              <a:t>a  </a:t>
            </a:r>
            <a:r>
              <a:rPr lang="en-US" sz="3600" dirty="0">
                <a:sym typeface="Symbol" pitchFamily="18" charset="2"/>
              </a:rPr>
              <a:t></a:t>
            </a:r>
            <a:r>
              <a:rPr lang="en-US" sz="3400" dirty="0">
                <a:sym typeface="Symbol" pitchFamily="18" charset="2"/>
              </a:rPr>
              <a:t> &gt; </a:t>
            </a:r>
            <a:r>
              <a:rPr lang="en-US" sz="3600" dirty="0">
                <a:sym typeface="Symbol" pitchFamily="18" charset="2"/>
              </a:rPr>
              <a:t></a:t>
            </a:r>
            <a:r>
              <a:rPr lang="en-US" sz="3600" i="1" baseline="30000" dirty="0">
                <a:sym typeface="Symbol" pitchFamily="18" charset="2"/>
              </a:rPr>
              <a:t>e</a:t>
            </a:r>
            <a:r>
              <a:rPr lang="en-US" sz="3400" dirty="0">
                <a:sym typeface="Symbol" pitchFamily="18" charset="2"/>
              </a:rPr>
              <a:t>, (</a:t>
            </a:r>
            <a:r>
              <a:rPr lang="en-US" sz="3400" b="1" i="1" dirty="0" err="1">
                <a:sym typeface="Symbol" pitchFamily="18" charset="2"/>
              </a:rPr>
              <a:t>i</a:t>
            </a:r>
            <a:r>
              <a:rPr lang="en-US" sz="3400" dirty="0">
                <a:sym typeface="Symbol" pitchFamily="18" charset="2"/>
              </a:rPr>
              <a:t> </a:t>
            </a:r>
            <a:r>
              <a:rPr lang="en-US" sz="3400" b="1" dirty="0">
                <a:sym typeface="Symbol" pitchFamily="18" charset="2"/>
              </a:rPr>
              <a:t></a:t>
            </a:r>
            <a:r>
              <a:rPr lang="en-US" sz="1700" b="1" dirty="0">
                <a:sym typeface="Symbol" pitchFamily="18" charset="2"/>
              </a:rPr>
              <a:t> </a:t>
            </a:r>
            <a:r>
              <a:rPr lang="en-US" sz="3600" dirty="0">
                <a:sym typeface="Symbol" pitchFamily="18" charset="2"/>
              </a:rPr>
              <a:t></a:t>
            </a:r>
            <a:r>
              <a:rPr lang="en-US" sz="3400" dirty="0">
                <a:sym typeface="Symbol" pitchFamily="18" charset="2"/>
              </a:rPr>
              <a:t>) &lt; (</a:t>
            </a:r>
            <a:r>
              <a:rPr lang="en-US" sz="3400" b="1" i="1" dirty="0" err="1">
                <a:sym typeface="Symbol" pitchFamily="18" charset="2"/>
              </a:rPr>
              <a:t>i</a:t>
            </a:r>
            <a:r>
              <a:rPr lang="en-US" sz="3400" dirty="0">
                <a:sym typeface="Symbol" pitchFamily="18" charset="2"/>
              </a:rPr>
              <a:t> </a:t>
            </a:r>
            <a:r>
              <a:rPr lang="en-US" sz="3400" b="1" dirty="0">
                <a:sym typeface="Symbol" pitchFamily="18" charset="2"/>
              </a:rPr>
              <a:t></a:t>
            </a:r>
            <a:r>
              <a:rPr lang="en-US" sz="1700" dirty="0">
                <a:sym typeface="Symbol" pitchFamily="18" charset="2"/>
              </a:rPr>
              <a:t> </a:t>
            </a:r>
            <a:r>
              <a:rPr lang="en-US" sz="3600" dirty="0">
                <a:sym typeface="Symbol" pitchFamily="18" charset="2"/>
              </a:rPr>
              <a:t></a:t>
            </a:r>
            <a:r>
              <a:rPr lang="en-US" sz="3600" i="1" baseline="30000" dirty="0">
                <a:sym typeface="Symbol" pitchFamily="18" charset="2"/>
              </a:rPr>
              <a:t>e</a:t>
            </a:r>
            <a:r>
              <a:rPr lang="en-US" sz="3400" dirty="0">
                <a:sym typeface="Symbol" pitchFamily="18" charset="2"/>
              </a:rPr>
              <a:t>) </a:t>
            </a:r>
            <a:br>
              <a:rPr lang="en-US" sz="3400" dirty="0">
                <a:sym typeface="Symbol" pitchFamily="18" charset="2"/>
              </a:rPr>
            </a:br>
            <a:r>
              <a:rPr lang="sr-Latn-CS" sz="3400" dirty="0">
                <a:sym typeface="Symbol" pitchFamily="18" charset="2"/>
              </a:rPr>
              <a:t>dobijaju dužnici</a:t>
            </a:r>
          </a:p>
          <a:p>
            <a:pPr>
              <a:lnSpc>
                <a:spcPct val="105000"/>
              </a:lnSpc>
              <a:buClr>
                <a:srgbClr val="0066CC"/>
              </a:buClr>
            </a:pPr>
            <a:r>
              <a:rPr lang="sr-Latn-CS" sz="3400" dirty="0">
                <a:sym typeface="Symbol" pitchFamily="18" charset="2"/>
              </a:rPr>
              <a:t> - krediti se obezvređuju</a:t>
            </a:r>
          </a:p>
          <a:p>
            <a:pPr>
              <a:lnSpc>
                <a:spcPct val="105000"/>
              </a:lnSpc>
              <a:buClr>
                <a:srgbClr val="0066CC"/>
              </a:buClr>
            </a:pPr>
            <a:r>
              <a:rPr lang="sr-Latn-CS" sz="3400" dirty="0">
                <a:sym typeface="Symbol" pitchFamily="18" charset="2"/>
              </a:rPr>
              <a:t>Ali i izvoznici!!!</a:t>
            </a:r>
            <a:r>
              <a:rPr lang="en-US" sz="3400" dirty="0">
                <a:sym typeface="Symbol" pitchFamily="18" charset="2"/>
              </a:rPr>
              <a:t>.</a:t>
            </a:r>
          </a:p>
          <a:p>
            <a:pPr marL="744538" lvl="1" indent="-342900">
              <a:lnSpc>
                <a:spcPct val="105000"/>
              </a:lnSpc>
              <a:spcBef>
                <a:spcPct val="15000"/>
              </a:spcBef>
              <a:buClr>
                <a:srgbClr val="800080"/>
              </a:buClr>
              <a:buFontTx/>
              <a:buChar char="•"/>
            </a:pPr>
            <a:r>
              <a:rPr lang="en-GB" sz="3200" dirty="0"/>
              <a:t>A</a:t>
            </a:r>
            <a:r>
              <a:rPr lang="en-US" sz="3200" dirty="0" err="1"/>
              <a:t>ko</a:t>
            </a:r>
            <a:r>
              <a:rPr lang="en-US" sz="3200" dirty="0"/>
              <a:t> je  </a:t>
            </a:r>
            <a:r>
              <a:rPr lang="en-US" sz="3400" dirty="0">
                <a:sym typeface="Symbol" pitchFamily="18" charset="2"/>
              </a:rPr>
              <a:t></a:t>
            </a:r>
            <a:r>
              <a:rPr lang="en-US" sz="3200" dirty="0">
                <a:sym typeface="Symbol" pitchFamily="18" charset="2"/>
              </a:rPr>
              <a:t> &lt; </a:t>
            </a:r>
            <a:r>
              <a:rPr lang="en-US" sz="3400" dirty="0">
                <a:sym typeface="Symbol" pitchFamily="18" charset="2"/>
              </a:rPr>
              <a:t></a:t>
            </a:r>
            <a:r>
              <a:rPr lang="en-US" sz="3400" i="1" baseline="30000" dirty="0">
                <a:sym typeface="Symbol" pitchFamily="18" charset="2"/>
              </a:rPr>
              <a:t>e</a:t>
            </a:r>
            <a:r>
              <a:rPr lang="en-US" sz="3200" dirty="0">
                <a:sym typeface="Symbol" pitchFamily="18" charset="2"/>
              </a:rPr>
              <a:t>, </a:t>
            </a:r>
            <a:r>
              <a:rPr lang="sr-Latn-CS" sz="3200" dirty="0">
                <a:sym typeface="Symbol" pitchFamily="18" charset="2"/>
              </a:rPr>
              <a:t>dobijaju poverioci</a:t>
            </a:r>
          </a:p>
          <a:p>
            <a:pPr marL="744538" lvl="1" indent="-342900">
              <a:lnSpc>
                <a:spcPct val="105000"/>
              </a:lnSpc>
              <a:spcBef>
                <a:spcPct val="15000"/>
              </a:spcBef>
              <a:buClr>
                <a:srgbClr val="800080"/>
              </a:buClr>
              <a:buFontTx/>
              <a:buChar char="•"/>
            </a:pPr>
            <a:r>
              <a:rPr lang="sr-Latn-CS" sz="3200" dirty="0">
                <a:sym typeface="Symbol" pitchFamily="18" charset="2"/>
              </a:rPr>
              <a:t>Gube ljudi sa fiksnim primanjima (penzioneri, invalidi, socialna pomoć)</a:t>
            </a:r>
            <a:endParaRPr lang="en-US" sz="3200" dirty="0">
              <a:sym typeface="Symbol" pitchFamily="18" charset="2"/>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dissolve">
                                      <p:cBhvr>
                                        <p:cTn id="7" dur="500"/>
                                        <p:tgtEl>
                                          <p:spTgt spid="29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dissolve">
                                      <p:cBhvr>
                                        <p:cTn id="12" dur="500"/>
                                        <p:tgtEl>
                                          <p:spTgt spid="292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2867">
                                            <p:txEl>
                                              <p:pRg st="2" end="2"/>
                                            </p:txEl>
                                          </p:spTgt>
                                        </p:tgtEl>
                                        <p:attrNameLst>
                                          <p:attrName>style.visibility</p:attrName>
                                        </p:attrNameLst>
                                      </p:cBhvr>
                                      <p:to>
                                        <p:strVal val="visible"/>
                                      </p:to>
                                    </p:set>
                                    <p:animEffect transition="in" filter="dissolve">
                                      <p:cBhvr>
                                        <p:cTn id="17" dur="500"/>
                                        <p:tgtEl>
                                          <p:spTgt spid="292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2867">
                                            <p:txEl>
                                              <p:pRg st="3" end="3"/>
                                            </p:txEl>
                                          </p:spTgt>
                                        </p:tgtEl>
                                        <p:attrNameLst>
                                          <p:attrName>style.visibility</p:attrName>
                                        </p:attrNameLst>
                                      </p:cBhvr>
                                      <p:to>
                                        <p:strVal val="visible"/>
                                      </p:to>
                                    </p:set>
                                    <p:animEffect transition="in" filter="dissolve">
                                      <p:cBhvr>
                                        <p:cTn id="22" dur="500"/>
                                        <p:tgtEl>
                                          <p:spTgt spid="292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2867">
                                            <p:txEl>
                                              <p:pRg st="4" end="4"/>
                                            </p:txEl>
                                          </p:spTgt>
                                        </p:tgtEl>
                                        <p:attrNameLst>
                                          <p:attrName>style.visibility</p:attrName>
                                        </p:attrNameLst>
                                      </p:cBhvr>
                                      <p:to>
                                        <p:strVal val="visible"/>
                                      </p:to>
                                    </p:set>
                                    <p:animEffect transition="in" filter="dissolve">
                                      <p:cBhvr>
                                        <p:cTn id="27" dur="500"/>
                                        <p:tgtEl>
                                          <p:spTgt spid="292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59AA8D8B-0BF6-4620-B402-E6080E362136}" type="slidenum">
              <a:rPr lang="en-US"/>
              <a:pPr/>
              <a:t>29</a:t>
            </a:fld>
            <a:endParaRPr lang="en-US"/>
          </a:p>
        </p:txBody>
      </p:sp>
      <p:sp>
        <p:nvSpPr>
          <p:cNvPr id="57347" name="Rectangle 2"/>
          <p:cNvSpPr>
            <a:spLocks noGrp="1" noChangeArrowheads="1"/>
          </p:cNvSpPr>
          <p:nvPr>
            <p:ph type="title"/>
          </p:nvPr>
        </p:nvSpPr>
        <p:spPr/>
        <p:txBody>
          <a:bodyPr/>
          <a:lstStyle/>
          <a:p>
            <a:r>
              <a:rPr lang="sr-Latn-CS"/>
              <a:t>Jedna korist od inlfacije</a:t>
            </a:r>
            <a:endParaRPr lang="en-US"/>
          </a:p>
        </p:txBody>
      </p:sp>
      <p:sp>
        <p:nvSpPr>
          <p:cNvPr id="5" name="Rectangle 4"/>
          <p:cNvSpPr/>
          <p:nvPr/>
        </p:nvSpPr>
        <p:spPr>
          <a:xfrm>
            <a:off x="467544" y="908721"/>
            <a:ext cx="8424936" cy="6494085"/>
          </a:xfrm>
          <a:prstGeom prst="rect">
            <a:avLst/>
          </a:prstGeom>
        </p:spPr>
        <p:txBody>
          <a:bodyPr wrap="square">
            <a:spAutoFit/>
          </a:bodyPr>
          <a:lstStyle/>
          <a:p>
            <a:pPr>
              <a:lnSpc>
                <a:spcPct val="105000"/>
              </a:lnSpc>
              <a:spcBef>
                <a:spcPct val="50000"/>
              </a:spcBef>
              <a:buClr>
                <a:srgbClr val="FF9900"/>
              </a:buClr>
              <a:defRPr/>
            </a:pPr>
            <a:r>
              <a:rPr lang="en-US" sz="3200" dirty="0">
                <a:solidFill>
                  <a:srgbClr val="FFFF99"/>
                </a:solidFill>
                <a:effectLst>
                  <a:outerShdw blurRad="38100" dist="38100" dir="2700000" algn="tl">
                    <a:srgbClr val="000000"/>
                  </a:outerShdw>
                </a:effectLst>
                <a:latin typeface="+mj-lt"/>
              </a:rPr>
              <a:t>Nominal</a:t>
            </a:r>
            <a:r>
              <a:rPr lang="sr-Latn-CS" sz="3200" dirty="0">
                <a:solidFill>
                  <a:srgbClr val="FFFF99"/>
                </a:solidFill>
                <a:effectLst>
                  <a:outerShdw blurRad="38100" dist="38100" dir="2700000" algn="tl">
                    <a:srgbClr val="000000"/>
                  </a:outerShdw>
                </a:effectLst>
                <a:latin typeface="+mj-lt"/>
              </a:rPr>
              <a:t>ne zarade retko padaju čak i kada ravnotežna nadnica pada</a:t>
            </a:r>
          </a:p>
          <a:p>
            <a:pPr>
              <a:lnSpc>
                <a:spcPct val="105000"/>
              </a:lnSpc>
              <a:spcBef>
                <a:spcPct val="50000"/>
              </a:spcBef>
              <a:buClr>
                <a:srgbClr val="FF9900"/>
              </a:buClr>
              <a:defRPr/>
            </a:pPr>
            <a:r>
              <a:rPr lang="en-US" sz="3200" dirty="0" err="1">
                <a:solidFill>
                  <a:srgbClr val="FFFF99"/>
                </a:solidFill>
                <a:effectLst>
                  <a:outerShdw blurRad="38100" dist="38100" dir="2700000" algn="tl">
                    <a:srgbClr val="000000"/>
                  </a:outerShdw>
                </a:effectLst>
                <a:latin typeface="+mj-lt"/>
              </a:rPr>
              <a:t>Infla</a:t>
            </a:r>
            <a:r>
              <a:rPr lang="sr-Latn-CS" sz="3200" dirty="0" err="1">
                <a:solidFill>
                  <a:srgbClr val="FFFF99"/>
                </a:solidFill>
                <a:effectLst>
                  <a:outerShdw blurRad="38100" dist="38100" dir="2700000" algn="tl">
                    <a:srgbClr val="000000"/>
                  </a:outerShdw>
                </a:effectLst>
                <a:latin typeface="+mj-lt"/>
              </a:rPr>
              <a:t>cija</a:t>
            </a:r>
            <a:r>
              <a:rPr lang="sr-Latn-CS" sz="3200" dirty="0">
                <a:solidFill>
                  <a:srgbClr val="FFFF99"/>
                </a:solidFill>
                <a:effectLst>
                  <a:outerShdw blurRad="38100" dist="38100" dir="2700000" algn="tl">
                    <a:srgbClr val="000000"/>
                  </a:outerShdw>
                </a:effectLst>
                <a:latin typeface="+mj-lt"/>
              </a:rPr>
              <a:t> dozvoljava da dođe do pada realnih nadnica bez kresanja plata </a:t>
            </a:r>
          </a:p>
          <a:p>
            <a:pPr>
              <a:lnSpc>
                <a:spcPct val="105000"/>
              </a:lnSpc>
              <a:spcBef>
                <a:spcPct val="50000"/>
              </a:spcBef>
              <a:buClr>
                <a:srgbClr val="FF9900"/>
              </a:buClr>
              <a:defRPr/>
            </a:pPr>
            <a:r>
              <a:rPr lang="sr-Latn-CS" sz="3200" dirty="0">
                <a:solidFill>
                  <a:srgbClr val="FFFF99"/>
                </a:solidFill>
                <a:effectLst>
                  <a:outerShdw blurRad="38100" dist="38100" dir="2700000" algn="tl">
                    <a:srgbClr val="000000"/>
                  </a:outerShdw>
                </a:effectLst>
                <a:latin typeface="+mj-lt"/>
              </a:rPr>
              <a:t>Stoga umerena inflacija poboljšava funkcionisanje tržišta rada</a:t>
            </a:r>
          </a:p>
          <a:p>
            <a:pPr>
              <a:lnSpc>
                <a:spcPct val="105000"/>
              </a:lnSpc>
              <a:spcBef>
                <a:spcPct val="50000"/>
              </a:spcBef>
              <a:buClr>
                <a:srgbClr val="FF9900"/>
              </a:buClr>
              <a:defRPr/>
            </a:pPr>
            <a:r>
              <a:rPr lang="sr-Latn-CS" sz="3200" dirty="0">
                <a:solidFill>
                  <a:srgbClr val="FFFF99"/>
                </a:solidFill>
                <a:effectLst>
                  <a:outerShdw blurRad="38100" dist="38100" dir="2700000" algn="tl">
                    <a:srgbClr val="000000"/>
                  </a:outerShdw>
                </a:effectLst>
                <a:latin typeface="+mj-lt"/>
              </a:rPr>
              <a:t>Ovo je bio savet Grcima da pređu na drahmu, u stvari</a:t>
            </a:r>
          </a:p>
          <a:p>
            <a:pPr>
              <a:lnSpc>
                <a:spcPct val="105000"/>
              </a:lnSpc>
              <a:spcBef>
                <a:spcPct val="50000"/>
              </a:spcBef>
              <a:buClr>
                <a:srgbClr val="FF9900"/>
              </a:buClr>
              <a:defRPr/>
            </a:pPr>
            <a:endParaRPr lang="sr-Latn-CS" sz="3200" dirty="0">
              <a:solidFill>
                <a:srgbClr val="FFFF99"/>
              </a:solidFill>
              <a:effectLst>
                <a:outerShdw blurRad="38100" dist="38100" dir="2700000" algn="tl">
                  <a:srgbClr val="000000"/>
                </a:outerShdw>
              </a:effectLst>
              <a:latin typeface="+mj-lt"/>
            </a:endParaRPr>
          </a:p>
          <a:p>
            <a:pPr>
              <a:lnSpc>
                <a:spcPct val="105000"/>
              </a:lnSpc>
              <a:spcBef>
                <a:spcPct val="50000"/>
              </a:spcBef>
              <a:buClr>
                <a:srgbClr val="FF9900"/>
              </a:buClr>
              <a:defRPr/>
            </a:pPr>
            <a:endParaRPr lang="en-US" sz="3200" dirty="0">
              <a:solidFill>
                <a:srgbClr val="FFFF99"/>
              </a:solidFill>
              <a:effectLst>
                <a:outerShdw blurRad="38100" dist="38100" dir="2700000" algn="tl">
                  <a:srgbClr val="000000"/>
                </a:outerShdw>
              </a:effectLst>
              <a:latin typeface="+mj-l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2" end="2"/>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5">
                                            <p:txEl>
                                              <p:pRg st="3" end="3"/>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5">
                                            <p:txEl>
                                              <p:pRg st="2" end="2"/>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5">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l="33468" t="23100" r="33851" b="9701"/>
          <a:stretch>
            <a:fillRect/>
          </a:stretch>
        </p:blipFill>
        <p:spPr bwMode="auto">
          <a:xfrm>
            <a:off x="3203848" y="-27384"/>
            <a:ext cx="5976664" cy="6912768"/>
          </a:xfrm>
          <a:prstGeom prst="rect">
            <a:avLst/>
          </a:prstGeom>
          <a:noFill/>
          <a:ln w="9525">
            <a:noFill/>
            <a:miter lim="800000"/>
            <a:headEnd/>
            <a:tailEnd/>
          </a:ln>
        </p:spPr>
      </p:pic>
      <p:sp>
        <p:nvSpPr>
          <p:cNvPr id="5" name="Rectangle 4"/>
          <p:cNvSpPr/>
          <p:nvPr/>
        </p:nvSpPr>
        <p:spPr>
          <a:xfrm>
            <a:off x="683568" y="677009"/>
            <a:ext cx="8352928" cy="5632311"/>
          </a:xfrm>
          <a:prstGeom prst="rect">
            <a:avLst/>
          </a:prstGeom>
        </p:spPr>
        <p:txBody>
          <a:bodyPr wrap="square">
            <a:spAutoFit/>
          </a:bodyPr>
          <a:lstStyle/>
          <a:p>
            <a:r>
              <a:rPr lang="sr-Latn-RS" sz="7200" dirty="0">
                <a:solidFill>
                  <a:schemeClr val="bg1"/>
                </a:solidFill>
              </a:rPr>
              <a:t>6</a:t>
            </a:r>
          </a:p>
          <a:p>
            <a:r>
              <a:rPr lang="en-GB" sz="4800" dirty="0" err="1">
                <a:solidFill>
                  <a:schemeClr val="bg1"/>
                </a:solidFill>
              </a:rPr>
              <a:t>Novac</a:t>
            </a:r>
            <a:r>
              <a:rPr lang="en-GB" sz="4800" dirty="0">
                <a:solidFill>
                  <a:schemeClr val="bg1"/>
                </a:solidFill>
              </a:rPr>
              <a:t>,</a:t>
            </a:r>
            <a:endParaRPr lang="sr-Latn-RS" sz="4800" dirty="0">
              <a:solidFill>
                <a:schemeClr val="bg1"/>
              </a:solidFill>
            </a:endParaRPr>
          </a:p>
          <a:p>
            <a:r>
              <a:rPr lang="en-GB" sz="4800" dirty="0" err="1">
                <a:solidFill>
                  <a:schemeClr val="bg1"/>
                </a:solidFill>
              </a:rPr>
              <a:t>cene</a:t>
            </a:r>
            <a:r>
              <a:rPr lang="en-GB" sz="4800" dirty="0">
                <a:solidFill>
                  <a:schemeClr val="bg1"/>
                </a:solidFill>
              </a:rPr>
              <a:t> </a:t>
            </a:r>
            <a:r>
              <a:rPr lang="en-GB" sz="4800" dirty="0" err="1">
                <a:solidFill>
                  <a:schemeClr val="bg1"/>
                </a:solidFill>
              </a:rPr>
              <a:t>i</a:t>
            </a:r>
            <a:endParaRPr lang="sr-Latn-RS" sz="4800" dirty="0">
              <a:solidFill>
                <a:schemeClr val="bg1"/>
              </a:solidFill>
            </a:endParaRPr>
          </a:p>
          <a:p>
            <a:r>
              <a:rPr lang="sr-Latn-RS" sz="4800" dirty="0">
                <a:solidFill>
                  <a:schemeClr val="bg1"/>
                </a:solidFill>
              </a:rPr>
              <a:t>d</a:t>
            </a:r>
            <a:r>
              <a:rPr lang="en-GB" sz="4800" dirty="0" err="1">
                <a:solidFill>
                  <a:schemeClr val="bg1"/>
                </a:solidFill>
              </a:rPr>
              <a:t>evizni</a:t>
            </a:r>
            <a:endParaRPr lang="sr-Latn-RS" sz="4800" dirty="0">
              <a:solidFill>
                <a:schemeClr val="bg1"/>
              </a:solidFill>
            </a:endParaRPr>
          </a:p>
          <a:p>
            <a:r>
              <a:rPr lang="sr-Latn-RS" sz="4800" dirty="0">
                <a:solidFill>
                  <a:schemeClr val="bg1"/>
                </a:solidFill>
              </a:rPr>
              <a:t>k</a:t>
            </a:r>
            <a:r>
              <a:rPr lang="en-GB" sz="4800" dirty="0" err="1">
                <a:solidFill>
                  <a:schemeClr val="bg1"/>
                </a:solidFill>
              </a:rPr>
              <a:t>urs</a:t>
            </a:r>
            <a:endParaRPr lang="sr-Latn-RS" sz="4800" dirty="0">
              <a:solidFill>
                <a:schemeClr val="bg1"/>
              </a:solidFill>
            </a:endParaRPr>
          </a:p>
          <a:p>
            <a:r>
              <a:rPr lang="en-GB" sz="4800" dirty="0" err="1">
                <a:solidFill>
                  <a:schemeClr val="bg1"/>
                </a:solidFill>
              </a:rPr>
              <a:t>na</a:t>
            </a:r>
            <a:r>
              <a:rPr lang="en-GB" sz="4800" dirty="0">
                <a:solidFill>
                  <a:schemeClr val="bg1"/>
                </a:solidFill>
              </a:rPr>
              <a:t> </a:t>
            </a:r>
            <a:r>
              <a:rPr lang="en-GB" sz="4800" dirty="0" err="1">
                <a:solidFill>
                  <a:schemeClr val="bg1"/>
                </a:solidFill>
              </a:rPr>
              <a:t>dugi</a:t>
            </a:r>
            <a:endParaRPr lang="sr-Latn-RS" sz="4800" dirty="0">
              <a:solidFill>
                <a:schemeClr val="bg1"/>
              </a:solidFill>
            </a:endParaRPr>
          </a:p>
          <a:p>
            <a:r>
              <a:rPr lang="sr-Latn-RS" sz="4800" dirty="0">
                <a:solidFill>
                  <a:schemeClr val="bg1"/>
                </a:solidFill>
              </a:rPr>
              <a:t>r</a:t>
            </a:r>
            <a:r>
              <a:rPr lang="en-GB" sz="4800" dirty="0">
                <a:solidFill>
                  <a:schemeClr val="bg1"/>
                </a:solidFill>
              </a:rPr>
              <a:t>ok</a:t>
            </a:r>
            <a:endParaRPr lang="sr-Latn-RS" sz="4800" dirty="0">
              <a:solidFill>
                <a:schemeClr val="bg1"/>
              </a:solidFill>
            </a:endParaRPr>
          </a:p>
        </p:txBody>
      </p:sp>
      <p:sp>
        <p:nvSpPr>
          <p:cNvPr id="10" name="Rounded Rectangle 9"/>
          <p:cNvSpPr/>
          <p:nvPr/>
        </p:nvSpPr>
        <p:spPr>
          <a:xfrm>
            <a:off x="5220072" y="3212976"/>
            <a:ext cx="576064" cy="21602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220072" y="4797152"/>
            <a:ext cx="720080" cy="21602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779912" y="4255924"/>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779912" y="5733256"/>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372200" y="2708920"/>
            <a:ext cx="86409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499992" y="4238506"/>
            <a:ext cx="86409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C8A8DA74-36A0-4C80-9BCB-6EAE75A6AC76}" type="slidenum">
              <a:rPr lang="en-US"/>
              <a:pPr/>
              <a:t>30</a:t>
            </a:fld>
            <a:endParaRPr lang="en-US"/>
          </a:p>
        </p:txBody>
      </p:sp>
      <p:sp>
        <p:nvSpPr>
          <p:cNvPr id="58371" name="Rectangle 2"/>
          <p:cNvSpPr>
            <a:spLocks noGrp="1" noChangeArrowheads="1"/>
          </p:cNvSpPr>
          <p:nvPr>
            <p:ph type="title"/>
          </p:nvPr>
        </p:nvSpPr>
        <p:spPr/>
        <p:txBody>
          <a:bodyPr/>
          <a:lstStyle/>
          <a:p>
            <a:r>
              <a:rPr lang="en-US"/>
              <a:t>H</a:t>
            </a:r>
            <a:r>
              <a:rPr lang="sr-Latn-CS"/>
              <a:t>i</a:t>
            </a:r>
            <a:r>
              <a:rPr lang="en-US"/>
              <a:t>perinfla</a:t>
            </a:r>
            <a:r>
              <a:rPr lang="sr-Latn-CS"/>
              <a:t>cija</a:t>
            </a:r>
            <a:endParaRPr lang="en-US"/>
          </a:p>
        </p:txBody>
      </p:sp>
      <p:sp>
        <p:nvSpPr>
          <p:cNvPr id="295939" name="Rectangle 3"/>
          <p:cNvSpPr>
            <a:spLocks noGrp="1" noChangeArrowheads="1"/>
          </p:cNvSpPr>
          <p:nvPr>
            <p:ph type="body" idx="1"/>
          </p:nvPr>
        </p:nvSpPr>
        <p:spPr>
          <a:xfrm>
            <a:off x="914400" y="980728"/>
            <a:ext cx="7848600" cy="5638800"/>
          </a:xfrm>
        </p:spPr>
        <p:txBody>
          <a:bodyPr/>
          <a:lstStyle/>
          <a:p>
            <a:pPr>
              <a:spcBef>
                <a:spcPct val="50000"/>
              </a:spcBef>
              <a:buClr>
                <a:srgbClr val="CC0000"/>
              </a:buClr>
            </a:pPr>
            <a:r>
              <a:rPr lang="sr-Latn-RS" sz="3200" dirty="0"/>
              <a:t>Hiperinflacija </a:t>
            </a:r>
          </a:p>
          <a:p>
            <a:pPr>
              <a:spcBef>
                <a:spcPct val="50000"/>
              </a:spcBef>
              <a:buClr>
                <a:srgbClr val="CC0000"/>
              </a:buClr>
            </a:pPr>
            <a:r>
              <a:rPr lang="sr-Latn-CS" sz="3200" dirty="0"/>
              <a:t>Počinje u mesecu kada je </a:t>
            </a:r>
            <a:r>
              <a:rPr lang="en-US" sz="3400" dirty="0">
                <a:sym typeface="Symbol" pitchFamily="18" charset="2"/>
              </a:rPr>
              <a:t></a:t>
            </a:r>
            <a:r>
              <a:rPr lang="en-US" sz="3200" dirty="0">
                <a:sym typeface="Symbol" pitchFamily="18" charset="2"/>
              </a:rPr>
              <a:t> </a:t>
            </a:r>
            <a:r>
              <a:rPr lang="en-US" sz="3200" b="1" dirty="0">
                <a:latin typeface="Times New Roman" pitchFamily="18" charset="0"/>
                <a:sym typeface="Symbol" pitchFamily="18" charset="2"/>
              </a:rPr>
              <a:t></a:t>
            </a:r>
            <a:r>
              <a:rPr lang="en-US" sz="3200" dirty="0">
                <a:sym typeface="Symbol" pitchFamily="18" charset="2"/>
              </a:rPr>
              <a:t> </a:t>
            </a:r>
            <a:r>
              <a:rPr lang="en-US" sz="3200" dirty="0"/>
              <a:t>50% </a:t>
            </a:r>
            <a:r>
              <a:rPr lang="sr-Latn-CS" sz="3200" dirty="0"/>
              <a:t>mesečno, </a:t>
            </a:r>
          </a:p>
          <a:p>
            <a:pPr>
              <a:spcBef>
                <a:spcPct val="50000"/>
              </a:spcBef>
              <a:buClr>
                <a:srgbClr val="CC0000"/>
              </a:buClr>
            </a:pPr>
            <a:r>
              <a:rPr lang="sr-Latn-CS" sz="3200" dirty="0"/>
              <a:t>Završava u mesecu gde cene padnu ISPOD te stope i postanu znatno niže  u roku od najmanje godinu dana</a:t>
            </a:r>
            <a:r>
              <a:rPr lang="en-GB" sz="3200" dirty="0"/>
              <a:t>.</a:t>
            </a:r>
            <a:r>
              <a:rPr lang="sr-Latn-CS" sz="3200" dirty="0"/>
              <a:t>Svi troškovi koji su bili umereni postaju </a:t>
            </a:r>
            <a:r>
              <a:rPr lang="sr-Latn-CS" sz="2800" b="1" i="1" dirty="0">
                <a:solidFill>
                  <a:schemeClr val="bg1"/>
                </a:solidFill>
                <a:latin typeface="Comic Sans MS" pitchFamily="66" charset="0"/>
              </a:rPr>
              <a:t>O</a:t>
            </a:r>
            <a:r>
              <a:rPr lang="en-US" sz="2800" b="1" i="1" dirty="0">
                <a:solidFill>
                  <a:schemeClr val="bg1"/>
                </a:solidFill>
                <a:latin typeface="Comic Sans MS" pitchFamily="66" charset="0"/>
              </a:rPr>
              <a:t>G</a:t>
            </a:r>
            <a:r>
              <a:rPr lang="sr-Latn-CS" sz="2800" b="1" i="1" dirty="0">
                <a:solidFill>
                  <a:schemeClr val="bg1"/>
                </a:solidFill>
                <a:latin typeface="Comic Sans MS" pitchFamily="66" charset="0"/>
              </a:rPr>
              <a:t>ROMNI-DOLARIZACIJA </a:t>
            </a:r>
            <a:endParaRPr lang="en-US" sz="3200" dirty="0">
              <a:solidFill>
                <a:schemeClr val="bg1"/>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right)">
                                      <p:cBhvr>
                                        <p:cTn id="7" dur="500"/>
                                        <p:tgtEl>
                                          <p:spTgt spid="29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95939">
                                            <p:txEl>
                                              <p:pRg st="1" end="1"/>
                                            </p:txEl>
                                          </p:spTgt>
                                        </p:tgtEl>
                                        <p:attrNameLst>
                                          <p:attrName>style.visibility</p:attrName>
                                        </p:attrNameLst>
                                      </p:cBhvr>
                                      <p:to>
                                        <p:strVal val="visible"/>
                                      </p:to>
                                    </p:set>
                                    <p:animEffect transition="in" filter="wipe(right)">
                                      <p:cBhvr>
                                        <p:cTn id="12" dur="500"/>
                                        <p:tgtEl>
                                          <p:spTgt spid="295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95939">
                                            <p:txEl>
                                              <p:pRg st="2" end="2"/>
                                            </p:txEl>
                                          </p:spTgt>
                                        </p:tgtEl>
                                        <p:attrNameLst>
                                          <p:attrName>style.visibility</p:attrName>
                                        </p:attrNameLst>
                                      </p:cBhvr>
                                      <p:to>
                                        <p:strVal val="visible"/>
                                      </p:to>
                                    </p:set>
                                    <p:animEffect transition="in" filter="wipe(right)">
                                      <p:cBhvr>
                                        <p:cTn id="17" dur="500"/>
                                        <p:tgtEl>
                                          <p:spTgt spid="295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E9DBB982-B79F-43DE-8A61-1E3D07F4B839}" type="slidenum">
              <a:rPr lang="en-US"/>
              <a:pPr/>
              <a:t>31</a:t>
            </a:fld>
            <a:endParaRPr lang="en-US"/>
          </a:p>
        </p:txBody>
      </p:sp>
      <p:sp>
        <p:nvSpPr>
          <p:cNvPr id="9220" name="Rectangle 2"/>
          <p:cNvSpPr>
            <a:spLocks noGrp="1" noChangeArrowheads="1"/>
          </p:cNvSpPr>
          <p:nvPr>
            <p:ph type="title"/>
          </p:nvPr>
        </p:nvSpPr>
        <p:spPr>
          <a:xfrm>
            <a:off x="3059832" y="4941168"/>
            <a:ext cx="1905000" cy="609600"/>
          </a:xfrm>
        </p:spPr>
        <p:txBody>
          <a:bodyPr/>
          <a:lstStyle/>
          <a:p>
            <a:r>
              <a:rPr lang="sr-Latn-CS" dirty="0"/>
              <a:t>Zašto se događa hiperinflacija</a:t>
            </a:r>
            <a:r>
              <a:rPr lang="en-US" dirty="0"/>
              <a:t>?</a:t>
            </a:r>
          </a:p>
        </p:txBody>
      </p:sp>
      <p:sp>
        <p:nvSpPr>
          <p:cNvPr id="9221" name="Rectangle 3"/>
          <p:cNvSpPr>
            <a:spLocks noGrp="1" noChangeArrowheads="1"/>
          </p:cNvSpPr>
          <p:nvPr>
            <p:ph type="body" sz="half" idx="1"/>
          </p:nvPr>
        </p:nvSpPr>
        <p:spPr>
          <a:xfrm>
            <a:off x="990600" y="1219200"/>
            <a:ext cx="7451725" cy="4648200"/>
          </a:xfrm>
        </p:spPr>
        <p:txBody>
          <a:bodyPr/>
          <a:lstStyle/>
          <a:p>
            <a:pPr>
              <a:spcBef>
                <a:spcPct val="50000"/>
              </a:spcBef>
              <a:buClr>
                <a:srgbClr val="990033"/>
              </a:buClr>
            </a:pPr>
            <a:r>
              <a:rPr lang="sr-Latn-CS" sz="2500"/>
              <a:t>Zbog prekomernog štampanja novca</a:t>
            </a:r>
            <a:r>
              <a:rPr lang="en-US" sz="2500"/>
              <a:t>:</a:t>
            </a:r>
            <a:endParaRPr lang="sr-Latn-CS" sz="2500"/>
          </a:p>
          <a:p>
            <a:pPr>
              <a:spcBef>
                <a:spcPct val="50000"/>
              </a:spcBef>
              <a:buClr>
                <a:srgbClr val="990033"/>
              </a:buClr>
            </a:pPr>
            <a:endParaRPr lang="en-US" sz="2500"/>
          </a:p>
          <a:p>
            <a:pPr>
              <a:spcBef>
                <a:spcPct val="50000"/>
              </a:spcBef>
              <a:buClr>
                <a:srgbClr val="990033"/>
              </a:buClr>
              <a:buFont typeface="Wingdings" pitchFamily="2" charset="2"/>
              <a:buNone/>
            </a:pPr>
            <a:endParaRPr lang="sr-Latn-CS" sz="2500"/>
          </a:p>
          <a:p>
            <a:pPr>
              <a:spcBef>
                <a:spcPct val="50000"/>
              </a:spcBef>
              <a:buClr>
                <a:srgbClr val="990033"/>
              </a:buClr>
            </a:pPr>
            <a:r>
              <a:rPr lang="sr-Latn-CS" sz="2500"/>
              <a:t>kada CB štampa novac, nivo cena raste</a:t>
            </a:r>
            <a:endParaRPr lang="en-US" sz="2500"/>
          </a:p>
          <a:p>
            <a:pPr>
              <a:spcBef>
                <a:spcPct val="50000"/>
              </a:spcBef>
              <a:buClr>
                <a:srgbClr val="990033"/>
              </a:buClr>
            </a:pPr>
            <a:r>
              <a:rPr lang="sr-Latn-CS" sz="2500"/>
              <a:t>Ako ga štampa dovoljno brzo, napraviće hiperinflaciju</a:t>
            </a:r>
            <a:r>
              <a:rPr lang="en-US" sz="2500"/>
              <a:t>. </a:t>
            </a:r>
          </a:p>
        </p:txBody>
      </p:sp>
      <p:graphicFrame>
        <p:nvGraphicFramePr>
          <p:cNvPr id="9218" name="Object 2"/>
          <p:cNvGraphicFramePr>
            <a:graphicFrameLocks noGrp="1" noChangeAspect="1"/>
          </p:cNvGraphicFramePr>
          <p:nvPr>
            <p:ph sz="half" idx="2"/>
          </p:nvPr>
        </p:nvGraphicFramePr>
        <p:xfrm>
          <a:off x="2066925" y="2138363"/>
          <a:ext cx="2278063" cy="784225"/>
        </p:xfrm>
        <a:graphic>
          <a:graphicData uri="http://schemas.openxmlformats.org/presentationml/2006/ole">
            <mc:AlternateContent xmlns:mc="http://schemas.openxmlformats.org/markup-compatibility/2006">
              <mc:Choice xmlns:v="urn:schemas-microsoft-com:vml" Requires="v">
                <p:oleObj spid="_x0000_s116754" name="Equation" r:id="rId4" imgW="1143000" imgH="393480" progId="">
                  <p:embed/>
                </p:oleObj>
              </mc:Choice>
              <mc:Fallback>
                <p:oleObj name="Equation" r:id="rId4" imgW="1143000" imgH="3934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3999" t="-11620" r="-3999" b="-11620"/>
                      <a:stretch>
                        <a:fillRect/>
                      </a:stretch>
                    </p:blipFill>
                    <p:spPr bwMode="auto">
                      <a:xfrm>
                        <a:off x="2066925" y="2138363"/>
                        <a:ext cx="2278063" cy="784225"/>
                      </a:xfrm>
                      <a:prstGeom prst="rect">
                        <a:avLst/>
                      </a:prstGeom>
                      <a:solidFill>
                        <a:srgbClr val="CCFFCC"/>
                      </a:solidFill>
                      <a:ln w="9525">
                        <a:solidFill>
                          <a:srgbClr val="000000"/>
                        </a:solidFill>
                        <a:miter lim="800000"/>
                        <a:headEnd/>
                        <a:tailEnd/>
                      </a:ln>
                      <a:effectLst>
                        <a:outerShdw dist="107763" dir="2700000" algn="ctr" rotWithShape="0">
                          <a:srgbClr val="808080"/>
                        </a:outerShdw>
                      </a:effectLst>
                    </p:spPr>
                  </p:pic>
                </p:oleObj>
              </mc:Fallback>
            </mc:AlternateContent>
          </a:graphicData>
        </a:graphic>
      </p:graphicFrame>
      <p:pic>
        <p:nvPicPr>
          <p:cNvPr id="3" name="Picture 2">
            <a:extLst>
              <a:ext uri="{FF2B5EF4-FFF2-40B4-BE49-F238E27FC236}">
                <a16:creationId xmlns:a16="http://schemas.microsoft.com/office/drawing/2014/main" id="{A356A1A8-128A-4F0E-BDF1-60673B7B23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2575" y="1714500"/>
            <a:ext cx="6038850" cy="342900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hanke-20080721-1.gif"/>
          <p:cNvPicPr>
            <a:picLocks noChangeAspect="1"/>
          </p:cNvPicPr>
          <p:nvPr/>
        </p:nvPicPr>
        <p:blipFill>
          <a:blip r:embed="rId2" cstate="print"/>
          <a:stretch>
            <a:fillRect/>
          </a:stretch>
        </p:blipFill>
        <p:spPr>
          <a:xfrm>
            <a:off x="340187" y="116632"/>
            <a:ext cx="8557666" cy="6552727"/>
          </a:xfrm>
          <a:prstGeom prst="rect">
            <a:avLst/>
          </a:prstGeom>
        </p:spPr>
      </p:pic>
      <p:pic>
        <p:nvPicPr>
          <p:cNvPr id="6" name="Picture 5" descr="zimbabwe-inflation-chart-june-17-2016.png"/>
          <p:cNvPicPr>
            <a:picLocks noChangeAspect="1"/>
          </p:cNvPicPr>
          <p:nvPr/>
        </p:nvPicPr>
        <p:blipFill>
          <a:blip r:embed="rId3" cstate="print"/>
          <a:srcRect l="26882" t="82550" r="46532" b="14300"/>
          <a:stretch>
            <a:fillRect/>
          </a:stretch>
        </p:blipFill>
        <p:spPr>
          <a:xfrm>
            <a:off x="7092280" y="5805264"/>
            <a:ext cx="1656184" cy="216024"/>
          </a:xfrm>
          <a:prstGeom prst="rect">
            <a:avLst/>
          </a:prstGeom>
        </p:spPr>
      </p:pic>
      <p:sp>
        <p:nvSpPr>
          <p:cNvPr id="7" name="TextBox 6"/>
          <p:cNvSpPr txBox="1"/>
          <p:nvPr/>
        </p:nvSpPr>
        <p:spPr>
          <a:xfrm>
            <a:off x="4572000" y="5703639"/>
            <a:ext cx="2736304" cy="369332"/>
          </a:xfrm>
          <a:prstGeom prst="rect">
            <a:avLst/>
          </a:prstGeom>
          <a:noFill/>
        </p:spPr>
        <p:txBody>
          <a:bodyPr wrap="square" rtlCol="0">
            <a:spAutoFit/>
          </a:bodyPr>
          <a:lstStyle/>
          <a:p>
            <a:r>
              <a:rPr lang="sr-Latn-RS" sz="1800" dirty="0"/>
              <a:t>        Zimbabwe      2008</a:t>
            </a:r>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zimbabwe-inflation-chart-june-17-2016.png"/>
          <p:cNvPicPr>
            <a:picLocks noChangeAspect="1"/>
          </p:cNvPicPr>
          <p:nvPr/>
        </p:nvPicPr>
        <p:blipFill>
          <a:blip r:embed="rId2" cstate="print"/>
          <a:stretch>
            <a:fillRect/>
          </a:stretch>
        </p:blipFill>
        <p:spPr>
          <a:xfrm>
            <a:off x="1457165" y="0"/>
            <a:ext cx="6229669" cy="6858000"/>
          </a:xfrm>
          <a:prstGeom prst="rect">
            <a:avLst/>
          </a:prstGeom>
        </p:spPr>
      </p:pic>
      <p:sp>
        <p:nvSpPr>
          <p:cNvPr id="3" name="Rectangle 2">
            <a:hlinkClick r:id="rId3"/>
            <a:extLst>
              <a:ext uri="{FF2B5EF4-FFF2-40B4-BE49-F238E27FC236}">
                <a16:creationId xmlns:a16="http://schemas.microsoft.com/office/drawing/2014/main" id="{0429D1A6-2A2D-479F-90F3-22ED93FB947F}"/>
              </a:ext>
            </a:extLst>
          </p:cNvPr>
          <p:cNvSpPr/>
          <p:nvPr/>
        </p:nvSpPr>
        <p:spPr>
          <a:xfrm>
            <a:off x="7740352" y="1988840"/>
            <a:ext cx="1403648" cy="1569660"/>
          </a:xfrm>
          <a:prstGeom prst="rect">
            <a:avLst/>
          </a:prstGeom>
        </p:spPr>
        <p:txBody>
          <a:bodyPr wrap="square">
            <a:spAutoFit/>
          </a:bodyPr>
          <a:lstStyle/>
          <a:p>
            <a:r>
              <a:rPr lang="en-GB" sz="1600" dirty="0">
                <a:hlinkClick r:id="rId3"/>
              </a:rPr>
              <a:t>Mugabe</a:t>
            </a:r>
            <a:r>
              <a:rPr lang="sr-Latn-RS" sz="1600" dirty="0">
                <a:hlinkClick r:id="rId3"/>
              </a:rPr>
              <a:t> 2000s</a:t>
            </a:r>
            <a:r>
              <a:rPr lang="en-GB" sz="1600" dirty="0">
                <a:hlinkClick r:id="rId3"/>
              </a:rPr>
              <a:t>:</a:t>
            </a:r>
            <a:endParaRPr lang="sr-Latn-RS" sz="1600" dirty="0">
              <a:hlinkClick r:id="rId3"/>
            </a:endParaRPr>
          </a:p>
          <a:p>
            <a:r>
              <a:rPr lang="en-GB" sz="1600" dirty="0">
                <a:hlinkClick r:id="rId3"/>
              </a:rPr>
              <a:t>"Name drawn from thousands of customers"</a:t>
            </a:r>
            <a:endParaRPr lang="en-GB" sz="1600" dirty="0"/>
          </a:p>
        </p:txBody>
      </p:sp>
      <p:pic>
        <p:nvPicPr>
          <p:cNvPr id="6" name="Picture 5">
            <a:extLst>
              <a:ext uri="{FF2B5EF4-FFF2-40B4-BE49-F238E27FC236}">
                <a16:creationId xmlns:a16="http://schemas.microsoft.com/office/drawing/2014/main" id="{C594CB76-C2A7-4AFF-B0CC-3D45772F7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59330"/>
            <a:ext cx="2073833" cy="86409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F50E62EA-F1BF-4F7D-94E1-93B918F42A84}" type="slidenum">
              <a:rPr lang="en-US"/>
              <a:pPr/>
              <a:t>34</a:t>
            </a:fld>
            <a:endParaRPr lang="en-US"/>
          </a:p>
        </p:txBody>
      </p:sp>
      <p:sp>
        <p:nvSpPr>
          <p:cNvPr id="59395" name="Rectangle 2"/>
          <p:cNvSpPr>
            <a:spLocks noGrp="1" noChangeArrowheads="1"/>
          </p:cNvSpPr>
          <p:nvPr>
            <p:ph type="title"/>
          </p:nvPr>
        </p:nvSpPr>
        <p:spPr>
          <a:xfrm>
            <a:off x="381000" y="625376"/>
            <a:ext cx="8382000" cy="787400"/>
          </a:xfrm>
        </p:spPr>
        <p:txBody>
          <a:bodyPr/>
          <a:lstStyle/>
          <a:p>
            <a:r>
              <a:rPr lang="sr-Latn-CS" sz="4400" dirty="0"/>
              <a:t>Zašto vlade prave hiperinflaciju</a:t>
            </a:r>
            <a:endParaRPr lang="en-US" sz="4400" dirty="0"/>
          </a:p>
        </p:txBody>
      </p:sp>
      <p:sp>
        <p:nvSpPr>
          <p:cNvPr id="301059" name="Rectangle 3"/>
          <p:cNvSpPr>
            <a:spLocks noGrp="1" noChangeArrowheads="1"/>
          </p:cNvSpPr>
          <p:nvPr>
            <p:ph type="body" idx="1"/>
          </p:nvPr>
        </p:nvSpPr>
        <p:spPr>
          <a:xfrm>
            <a:off x="683568" y="2152600"/>
            <a:ext cx="7772400" cy="4876800"/>
          </a:xfrm>
        </p:spPr>
        <p:txBody>
          <a:bodyPr/>
          <a:lstStyle/>
          <a:p>
            <a:pPr>
              <a:buClr>
                <a:srgbClr val="FF9900"/>
              </a:buClr>
            </a:pPr>
            <a:r>
              <a:rPr lang="sr-Latn-CS" sz="2900" dirty="0"/>
              <a:t>Kada vlada ne može da podigne poreze ili da prodaje svoje obveznice</a:t>
            </a:r>
            <a:r>
              <a:rPr lang="en-US" sz="2900" dirty="0"/>
              <a:t>, </a:t>
            </a:r>
          </a:p>
          <a:p>
            <a:pPr>
              <a:buClr>
                <a:srgbClr val="FF9900"/>
              </a:buClr>
            </a:pPr>
            <a:r>
              <a:rPr lang="sr-Latn-CS" sz="2900" dirty="0"/>
              <a:t>Ona se finansira štampanjem novca</a:t>
            </a:r>
            <a:r>
              <a:rPr lang="en-US" sz="2900" dirty="0"/>
              <a:t>.</a:t>
            </a:r>
          </a:p>
          <a:p>
            <a:pPr>
              <a:buClr>
                <a:srgbClr val="FF9900"/>
              </a:buClr>
            </a:pPr>
            <a:r>
              <a:rPr lang="sr-Latn-CS" sz="2900" dirty="0"/>
              <a:t>Teorijski, rešenje je lako</a:t>
            </a:r>
            <a:r>
              <a:rPr lang="en-US" sz="2900" dirty="0"/>
              <a:t>:  </a:t>
            </a:r>
            <a:r>
              <a:rPr lang="sr-Latn-CS" sz="2900" dirty="0"/>
              <a:t>treba prestati sa štampanjem novca</a:t>
            </a:r>
            <a:r>
              <a:rPr lang="en-US" sz="2900" dirty="0"/>
              <a:t>.</a:t>
            </a:r>
          </a:p>
          <a:p>
            <a:pPr>
              <a:buClr>
                <a:srgbClr val="FF9900"/>
              </a:buClr>
            </a:pPr>
            <a:r>
              <a:rPr lang="sr-Latn-CS" sz="2900" dirty="0"/>
              <a:t>U stvarnom svetu, to zahteva drastičnu i bolnu fiskalnu restrikciju</a:t>
            </a:r>
            <a:r>
              <a:rPr lang="en-US" sz="2900" dirty="0"/>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box(out)">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box(out)">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box(out)">
                                      <p:cBhvr>
                                        <p:cTn id="17" dur="500"/>
                                        <p:tgtEl>
                                          <p:spTgt spid="301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box(out)">
                                      <p:cBhvr>
                                        <p:cTn id="22" dur="500"/>
                                        <p:tgtEl>
                                          <p:spTgt spid="301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914400"/>
            <a:ext cx="8458200" cy="4876800"/>
          </a:xfrm>
        </p:spPr>
        <p:txBody>
          <a:bodyPr/>
          <a:lstStyle/>
          <a:p>
            <a:r>
              <a:rPr lang="vi-VN" b="1" dirty="0"/>
              <a:t>5. </a:t>
            </a:r>
            <a:r>
              <a:rPr lang="vi-VN" dirty="0"/>
              <a:t>Okvir 6.2 nam daje primer Zimbabvea. Takođe</a:t>
            </a:r>
            <a:br>
              <a:rPr lang="vi-VN" dirty="0"/>
            </a:br>
            <a:r>
              <a:rPr lang="vi-VN" dirty="0"/>
              <a:t>se kaže i to da hiperinflacija nastaje nakon ratova.</a:t>
            </a:r>
            <a:r>
              <a:rPr lang="en-GB" dirty="0"/>
              <a:t> </a:t>
            </a:r>
            <a:r>
              <a:rPr lang="vi-VN" dirty="0"/>
              <a:t>Po vašem mišljenju, zašto vlasti dozvoljavaju da</a:t>
            </a:r>
            <a:r>
              <a:rPr lang="en-GB" dirty="0"/>
              <a:t> </a:t>
            </a:r>
            <a:r>
              <a:rPr lang="vi-VN" dirty="0"/>
              <a:t>se to dogodi?</a:t>
            </a:r>
            <a:endParaRPr lang="sr-Latn-RS" dirty="0"/>
          </a:p>
          <a:p>
            <a:r>
              <a:rPr lang="en-GB" dirty="0"/>
              <a:t>To </a:t>
            </a:r>
            <a:r>
              <a:rPr lang="en-GB" dirty="0" err="1"/>
              <a:t>upravo</a:t>
            </a:r>
            <a:r>
              <a:rPr lang="en-GB" dirty="0"/>
              <a:t> </a:t>
            </a:r>
            <a:r>
              <a:rPr lang="en-GB" dirty="0" err="1"/>
              <a:t>vlasti</a:t>
            </a:r>
            <a:r>
              <a:rPr lang="en-GB" dirty="0"/>
              <a:t> </a:t>
            </a:r>
            <a:r>
              <a:rPr lang="en-GB" dirty="0" err="1"/>
              <a:t>rade</a:t>
            </a:r>
            <a:r>
              <a:rPr lang="en-GB" dirty="0"/>
              <a:t>!!!! </a:t>
            </a:r>
            <a:r>
              <a:rPr lang="sr-Latn-RS" dirty="0"/>
              <a:t>Finansiranje ratova, niko ne uplaćuje u budžet</a:t>
            </a:r>
          </a:p>
          <a:p>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p>
        </p:txBody>
      </p:sp>
      <p:sp>
        <p:nvSpPr>
          <p:cNvPr id="31747" name="Content Placeholder 2"/>
          <p:cNvSpPr>
            <a:spLocks noGrp="1"/>
          </p:cNvSpPr>
          <p:nvPr>
            <p:ph idx="1"/>
          </p:nvPr>
        </p:nvSpPr>
        <p:spPr/>
        <p:txBody>
          <a:bodyPr/>
          <a:lstStyle/>
          <a:p>
            <a:pPr eaLnBrk="1" hangingPunct="1"/>
            <a:r>
              <a:rPr lang="sr-Latn-CS" dirty="0"/>
              <a:t>Dve stvari važne danas </a:t>
            </a:r>
          </a:p>
          <a:p>
            <a:pPr lvl="1" eaLnBrk="1" hangingPunct="1"/>
            <a:r>
              <a:rPr lang="sr-Latn-CS" dirty="0"/>
              <a:t> Holandski sindrom</a:t>
            </a:r>
            <a:endParaRPr lang="en-GB" dirty="0"/>
          </a:p>
          <a:p>
            <a:pPr lvl="1" eaLnBrk="1" hangingPunct="1"/>
            <a:r>
              <a:rPr lang="en-GB" sz="2400" dirty="0" err="1"/>
              <a:t>Apresijacija</a:t>
            </a:r>
            <a:r>
              <a:rPr lang="en-GB" sz="2400" dirty="0"/>
              <a:t> </a:t>
            </a:r>
            <a:r>
              <a:rPr lang="en-GB" sz="2400" dirty="0" err="1"/>
              <a:t>valute</a:t>
            </a:r>
            <a:r>
              <a:rPr lang="en-GB" sz="2400" dirty="0"/>
              <a:t>, </a:t>
            </a:r>
            <a:endParaRPr lang="en-US" sz="2400" dirty="0"/>
          </a:p>
          <a:p>
            <a:pPr lvl="1" eaLnBrk="1" hangingPunct="1"/>
            <a:r>
              <a:rPr lang="en-GB" sz="2400" dirty="0"/>
              <a:t>Z</a:t>
            </a:r>
            <a:r>
              <a:rPr lang="en-US" sz="2400" dirty="0" err="1"/>
              <a:t>atvaranje</a:t>
            </a:r>
            <a:r>
              <a:rPr lang="en-US" sz="2400" dirty="0"/>
              <a:t> </a:t>
            </a:r>
            <a:r>
              <a:rPr lang="en-US" sz="2400" dirty="0" err="1"/>
              <a:t>izvoznih</a:t>
            </a:r>
            <a:r>
              <a:rPr lang="en-US" sz="2400" dirty="0"/>
              <a:t> </a:t>
            </a:r>
            <a:r>
              <a:rPr lang="en-US" sz="2400" dirty="0" err="1"/>
              <a:t>grana</a:t>
            </a:r>
            <a:endParaRPr lang="en-US" sz="2400" dirty="0"/>
          </a:p>
          <a:p>
            <a:pPr lvl="1" eaLnBrk="1" hangingPunct="1"/>
            <a:r>
              <a:rPr lang="en-GB" sz="2400" dirty="0"/>
              <a:t>beg u </a:t>
            </a:r>
            <a:r>
              <a:rPr lang="en-GB" sz="2400" dirty="0" err="1"/>
              <a:t>uvozne</a:t>
            </a:r>
            <a:r>
              <a:rPr lang="en-GB" sz="2400" dirty="0"/>
              <a:t> </a:t>
            </a:r>
            <a:r>
              <a:rPr lang="en-GB" sz="2400" dirty="0" err="1"/>
              <a:t>sektore</a:t>
            </a:r>
            <a:r>
              <a:rPr lang="en-GB" sz="2400" dirty="0"/>
              <a:t> </a:t>
            </a:r>
            <a:r>
              <a:rPr lang="en-US" sz="2400" dirty="0" err="1"/>
              <a:t>i</a:t>
            </a:r>
            <a:r>
              <a:rPr lang="en-US" sz="2400" dirty="0"/>
              <a:t> u </a:t>
            </a:r>
            <a:r>
              <a:rPr lang="en-US" sz="2400" dirty="0" err="1"/>
              <a:t>nerazmenljiva</a:t>
            </a:r>
            <a:r>
              <a:rPr lang="en-US" sz="2400" dirty="0"/>
              <a:t> dobra</a:t>
            </a:r>
          </a:p>
          <a:p>
            <a:pPr lvl="1" eaLnBrk="1" hangingPunct="1"/>
            <a:r>
              <a:rPr lang="en-GB" sz="2400" dirty="0"/>
              <a:t> deficit </a:t>
            </a:r>
            <a:endParaRPr lang="en-US" sz="2400" dirty="0"/>
          </a:p>
          <a:p>
            <a:pPr lvl="1" eaLnBrk="1" hangingPunct="1"/>
            <a:r>
              <a:rPr lang="en-GB" sz="2400" dirty="0"/>
              <a:t> </a:t>
            </a:r>
            <a:r>
              <a:rPr lang="en-GB" sz="2400" dirty="0" err="1"/>
              <a:t>zaduzenost</a:t>
            </a:r>
            <a:endParaRPr lang="sr-Latn-CS" sz="2400" dirty="0"/>
          </a:p>
          <a:p>
            <a:pPr lvl="1" eaLnBrk="1" hangingPunct="1"/>
            <a:r>
              <a:rPr lang="sr-Latn-CS" dirty="0"/>
              <a:t> </a:t>
            </a:r>
            <a:r>
              <a:rPr lang="sr-Latn-CS" dirty="0" err="1"/>
              <a:t>Balaša</a:t>
            </a:r>
            <a:r>
              <a:rPr lang="sr-Latn-CS" dirty="0"/>
              <a:t>-</a:t>
            </a:r>
            <a:r>
              <a:rPr lang="sr-Latn-CS" dirty="0" err="1"/>
              <a:t>Samjuelsonov</a:t>
            </a:r>
            <a:r>
              <a:rPr lang="sr-Latn-CS" dirty="0"/>
              <a:t> efekat- </a:t>
            </a:r>
            <a:endParaRPr lang="en-GB" dirty="0"/>
          </a:p>
          <a:p>
            <a:pPr lvl="1" eaLnBrk="1" hangingPunct="1"/>
            <a:r>
              <a:rPr lang="en-GB" sz="2800" dirty="0"/>
              <a:t>K</a:t>
            </a:r>
            <a:r>
              <a:rPr lang="en-US" sz="2800" dirty="0" err="1"/>
              <a:t>ako</a:t>
            </a:r>
            <a:r>
              <a:rPr lang="en-US" sz="2800" dirty="0"/>
              <a:t> </a:t>
            </a:r>
            <a:r>
              <a:rPr lang="en-US" sz="2800" dirty="0" err="1"/>
              <a:t>produktivnost</a:t>
            </a:r>
            <a:r>
              <a:rPr lang="en-US" sz="2800" dirty="0"/>
              <a:t> </a:t>
            </a:r>
            <a:r>
              <a:rPr lang="en-US" sz="2800" dirty="0" err="1"/>
              <a:t>pravi</a:t>
            </a:r>
            <a:r>
              <a:rPr lang="en-US" sz="2800" dirty="0"/>
              <a:t> </a:t>
            </a:r>
            <a:r>
              <a:rPr lang="en-US" sz="2800" dirty="0" err="1"/>
              <a:t>apresijaciju</a:t>
            </a:r>
            <a:br>
              <a:rPr lang="en-US" sz="2800" dirty="0"/>
            </a:br>
            <a:r>
              <a:rPr lang="en-GB" sz="2800" dirty="0" err="1"/>
              <a:t>Interna</a:t>
            </a:r>
            <a:r>
              <a:rPr lang="en-GB" sz="2800" dirty="0"/>
              <a:t> </a:t>
            </a:r>
            <a:r>
              <a:rPr lang="en-GB" sz="2800" dirty="0" err="1"/>
              <a:t>inflacija</a:t>
            </a:r>
            <a:r>
              <a:rPr lang="en-GB" sz="2800" dirty="0"/>
              <a:t>, </a:t>
            </a:r>
            <a:r>
              <a:rPr lang="en-GB" sz="2800" dirty="0" err="1"/>
              <a:t>apresijacija</a:t>
            </a:r>
            <a:r>
              <a:rPr lang="en-GB" sz="2800" dirty="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7" dur="500"/>
                                        <p:tgtEl>
                                          <p:spTgt spid="3174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7">
                                            <p:txEl>
                                              <p:pRg st="3" end="3"/>
                                            </p:txEl>
                                          </p:spTgt>
                                        </p:tgtEl>
                                        <p:attrNameLst>
                                          <p:attrName>style.visibility</p:attrName>
                                        </p:attrNameLst>
                                      </p:cBhvr>
                                      <p:to>
                                        <p:strVal val="visible"/>
                                      </p:to>
                                    </p:set>
                                    <p:animEffect transition="in" filter="blinds(horizontal)">
                                      <p:cBhvr>
                                        <p:cTn id="10" dur="500"/>
                                        <p:tgtEl>
                                          <p:spTgt spid="31747">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animEffect transition="in" filter="blinds(horizontal)">
                                      <p:cBhvr>
                                        <p:cTn id="13" dur="500"/>
                                        <p:tgtEl>
                                          <p:spTgt spid="31747">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747">
                                            <p:txEl>
                                              <p:pRg st="5" end="5"/>
                                            </p:txEl>
                                          </p:spTgt>
                                        </p:tgtEl>
                                        <p:attrNameLst>
                                          <p:attrName>style.visibility</p:attrName>
                                        </p:attrNameLst>
                                      </p:cBhvr>
                                      <p:to>
                                        <p:strVal val="visible"/>
                                      </p:to>
                                    </p:set>
                                    <p:animEffect transition="in" filter="blinds(horizontal)">
                                      <p:cBhvr>
                                        <p:cTn id="16" dur="500"/>
                                        <p:tgtEl>
                                          <p:spTgt spid="31747">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animEffect transition="in" filter="blinds(horizontal)">
                                      <p:cBhvr>
                                        <p:cTn id="19" dur="500"/>
                                        <p:tgtEl>
                                          <p:spTgt spid="31747">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1747">
                                            <p:txEl>
                                              <p:pRg st="8" end="8"/>
                                            </p:txEl>
                                          </p:spTgt>
                                        </p:tgtEl>
                                        <p:attrNameLst>
                                          <p:attrName>style.visibility</p:attrName>
                                        </p:attrNameLst>
                                      </p:cBhvr>
                                      <p:to>
                                        <p:strVal val="visible"/>
                                      </p:to>
                                    </p:set>
                                    <p:animEffect transition="in" filter="blinds(horizontal)">
                                      <p:cBhvr>
                                        <p:cTn id="24" dur="5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vi-VN" b="1" dirty="0"/>
              <a:t>2. </a:t>
            </a:r>
            <a:r>
              <a:rPr lang="vi-VN" dirty="0"/>
              <a:t>„Monetarna neutralnost je drugi način da se kaže</a:t>
            </a:r>
            <a:br>
              <a:rPr lang="vi-VN" dirty="0"/>
            </a:br>
            <a:r>
              <a:rPr lang="vi-VN" dirty="0"/>
              <a:t>da sa novcem nema prevare”. Komentarišite.</a:t>
            </a:r>
            <a:endParaRPr lang="sr-Latn-RS" dirty="0"/>
          </a:p>
          <a:p>
            <a:r>
              <a:rPr lang="sr-Latn-RS" sz="3600" dirty="0"/>
              <a:t>Ovo je tačno na dugi rok. </a:t>
            </a:r>
          </a:p>
          <a:p>
            <a:pPr lvl="1"/>
            <a:r>
              <a:rPr lang="sr-Latn-RS" sz="3200" dirty="0"/>
              <a:t>Nije moguće samo štampati novac i pretvarati se da je zemlja bogata. </a:t>
            </a:r>
          </a:p>
          <a:p>
            <a:br>
              <a:rPr lang="vi-VN" dirty="0"/>
            </a:br>
            <a:br>
              <a:rPr lang="vi-VN" dirty="0"/>
            </a:br>
            <a:br>
              <a:rPr lang="vi-VN" dirty="0"/>
            </a:b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vi-VN" b="1" dirty="0"/>
              <a:t>4. </a:t>
            </a:r>
            <a:r>
              <a:rPr lang="vi-VN" dirty="0"/>
              <a:t>Zakon jedne cene ne važi. Možete li nam objasniti</a:t>
            </a:r>
            <a:br>
              <a:rPr lang="vi-VN" dirty="0"/>
            </a:br>
            <a:r>
              <a:rPr lang="vi-VN" dirty="0"/>
              <a:t>zašto?</a:t>
            </a:r>
            <a:br>
              <a:rPr lang="vi-VN" dirty="0"/>
            </a:br>
            <a:r>
              <a:rPr lang="sr-Latn-RS" dirty="0"/>
              <a:t>Big Mek indeks </a:t>
            </a:r>
          </a:p>
          <a:p>
            <a:r>
              <a:rPr lang="sr-Latn-RS" dirty="0"/>
              <a:t>Važi za razmenljiva dobra (automobili)</a:t>
            </a:r>
          </a:p>
          <a:p>
            <a:r>
              <a:rPr lang="en-GB" dirty="0"/>
              <a:t>A</a:t>
            </a:r>
            <a:r>
              <a:rPr lang="sr-Latn-RS" dirty="0"/>
              <a:t>li ne za nerazmenljiva</a:t>
            </a:r>
            <a:br>
              <a:rPr lang="en-GB" dirty="0"/>
            </a:br>
            <a:br>
              <a:rPr lang="en-GB" dirty="0"/>
            </a:br>
            <a:endParaRPr lang="en-GB" dirty="0"/>
          </a:p>
        </p:txBody>
      </p:sp>
      <p:pic>
        <p:nvPicPr>
          <p:cNvPr id="4" name="Picture 3" descr="e22d132c39c0e931f96286f96be33494.jpg"/>
          <p:cNvPicPr>
            <a:picLocks noChangeAspect="1"/>
          </p:cNvPicPr>
          <p:nvPr/>
        </p:nvPicPr>
        <p:blipFill>
          <a:blip r:embed="rId2" cstate="print"/>
          <a:stretch>
            <a:fillRect/>
          </a:stretch>
        </p:blipFill>
        <p:spPr>
          <a:xfrm>
            <a:off x="1066800" y="390525"/>
            <a:ext cx="7010400" cy="6076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 </a:t>
            </a:r>
            <a:r>
              <a:rPr lang="sr-Latn-RS" dirty="0"/>
              <a:t>Zakon jedne cene ne važi zbog:</a:t>
            </a:r>
          </a:p>
          <a:p>
            <a:pPr lvl="1"/>
            <a:r>
              <a:rPr lang="en-GB" dirty="0"/>
              <a:t>T</a:t>
            </a:r>
            <a:r>
              <a:rPr lang="sr-Latn-RS" dirty="0"/>
              <a:t>ransportnih troškova, carina...</a:t>
            </a:r>
          </a:p>
          <a:p>
            <a:pPr lvl="1"/>
            <a:r>
              <a:rPr lang="en-GB" dirty="0"/>
              <a:t>A</a:t>
            </a:r>
            <a:r>
              <a:rPr lang="sr-Latn-RS" dirty="0"/>
              <a:t>simetričnih informacija i korupcije</a:t>
            </a:r>
          </a:p>
          <a:p>
            <a:pPr lvl="1"/>
            <a:r>
              <a:rPr lang="en-GB" dirty="0"/>
              <a:t>C</a:t>
            </a:r>
            <a:r>
              <a:rPr lang="sr-Latn-RS" dirty="0"/>
              <a:t>enovnih razlika u sektoru nerazmenljivih dobara</a:t>
            </a:r>
          </a:p>
          <a:p>
            <a:pPr lvl="1"/>
            <a:r>
              <a:rPr lang="en-GB" dirty="0"/>
              <a:t>O</a:t>
            </a:r>
            <a:r>
              <a:rPr lang="sr-Latn-RS" dirty="0"/>
              <a:t>vaj zakon pretpostavlja da toga nema</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p>
        </p:txBody>
      </p:sp>
      <p:sp>
        <p:nvSpPr>
          <p:cNvPr id="13315" name="Text Placeholder 2"/>
          <p:cNvSpPr>
            <a:spLocks noGrp="1"/>
          </p:cNvSpPr>
          <p:nvPr>
            <p:ph type="body" sz="half" idx="1"/>
          </p:nvPr>
        </p:nvSpPr>
        <p:spPr>
          <a:xfrm>
            <a:off x="0" y="914400"/>
            <a:ext cx="9468544" cy="4876800"/>
          </a:xfrm>
        </p:spPr>
        <p:txBody>
          <a:bodyPr/>
          <a:lstStyle/>
          <a:p>
            <a:r>
              <a:rPr lang="sr-Latn-RS" sz="3200" dirty="0"/>
              <a:t>Kao </a:t>
            </a:r>
            <a:r>
              <a:rPr lang="en-US" sz="3200" dirty="0" err="1"/>
              <a:t>što</a:t>
            </a:r>
            <a:r>
              <a:rPr lang="en-US" sz="3200" dirty="0"/>
              <a:t> ne bi </a:t>
            </a:r>
            <a:r>
              <a:rPr lang="en-US" sz="3200" dirty="0" err="1"/>
              <a:t>imalo</a:t>
            </a:r>
            <a:r>
              <a:rPr lang="sr-Latn-CS" sz="3200" dirty="0"/>
              <a:t> </a:t>
            </a:r>
            <a:r>
              <a:rPr lang="en-US" sz="3200" dirty="0" err="1"/>
              <a:t>nikakvog</a:t>
            </a:r>
            <a:r>
              <a:rPr lang="en-US" sz="3200" dirty="0"/>
              <a:t> </a:t>
            </a:r>
            <a:r>
              <a:rPr lang="en-US" sz="3200" dirty="0" err="1"/>
              <a:t>efekta</a:t>
            </a:r>
            <a:r>
              <a:rPr lang="en-US" sz="3200" dirty="0"/>
              <a:t> </a:t>
            </a:r>
            <a:r>
              <a:rPr lang="en-US" sz="3200" dirty="0" err="1"/>
              <a:t>kada</a:t>
            </a:r>
            <a:r>
              <a:rPr lang="en-US" sz="3200" dirty="0"/>
              <a:t> </a:t>
            </a:r>
            <a:r>
              <a:rPr lang="en-US" sz="3200" dirty="0" err="1"/>
              <a:t>bismo</a:t>
            </a:r>
            <a:r>
              <a:rPr lang="en-US" sz="3200" dirty="0"/>
              <a:t> </a:t>
            </a:r>
            <a:r>
              <a:rPr lang="en-US" sz="3200" dirty="0" err="1"/>
              <a:t>arapsko</a:t>
            </a:r>
            <a:r>
              <a:rPr lang="en-US" sz="3200" dirty="0"/>
              <a:t> </a:t>
            </a:r>
            <a:r>
              <a:rPr lang="en-US" sz="3200" dirty="0" err="1"/>
              <a:t>pismo</a:t>
            </a:r>
            <a:r>
              <a:rPr lang="en-US" sz="3200" dirty="0"/>
              <a:t> </a:t>
            </a:r>
          </a:p>
          <a:p>
            <a:pPr>
              <a:buNone/>
            </a:pPr>
            <a:r>
              <a:rPr lang="en-US" sz="3200" dirty="0"/>
              <a:t>   (</a:t>
            </a:r>
            <a:r>
              <a:rPr lang="en-US" sz="3200" dirty="0" err="1"/>
              <a:t>koje</a:t>
            </a:r>
            <a:r>
              <a:rPr lang="sr-Latn-CS" sz="3200" dirty="0"/>
              <a:t> </a:t>
            </a:r>
            <a:r>
              <a:rPr lang="it-IT" sz="3200" dirty="0"/>
              <a:t>ima </a:t>
            </a:r>
            <a:r>
              <a:rPr lang="it-IT" sz="3200" dirty="0" err="1"/>
              <a:t>manje</a:t>
            </a:r>
            <a:r>
              <a:rPr lang="it-IT" sz="3200" dirty="0"/>
              <a:t> </a:t>
            </a:r>
            <a:r>
              <a:rPr lang="it-IT" sz="3200" dirty="0" err="1"/>
              <a:t>znakova</a:t>
            </a:r>
            <a:r>
              <a:rPr lang="it-IT" sz="3200" dirty="0"/>
              <a:t>), </a:t>
            </a:r>
          </a:p>
          <a:p>
            <a:pPr>
              <a:buNone/>
            </a:pPr>
            <a:r>
              <a:rPr lang="it-IT" sz="3200" dirty="0"/>
              <a:t>    </a:t>
            </a:r>
            <a:r>
              <a:rPr lang="it-IT" sz="3200" dirty="0" err="1"/>
              <a:t>zamenili</a:t>
            </a:r>
            <a:r>
              <a:rPr lang="it-IT" sz="3200" dirty="0"/>
              <a:t> </a:t>
            </a:r>
            <a:r>
              <a:rPr lang="it-IT" sz="3200" dirty="0" err="1"/>
              <a:t>latinicom</a:t>
            </a:r>
            <a:r>
              <a:rPr lang="it-IT" sz="3200" dirty="0"/>
              <a:t>, </a:t>
            </a:r>
            <a:r>
              <a:rPr lang="it-IT" sz="3200" dirty="0" err="1"/>
              <a:t>gde</a:t>
            </a:r>
            <a:r>
              <a:rPr lang="it-IT" sz="3200" dirty="0"/>
              <a:t> </a:t>
            </a:r>
            <a:r>
              <a:rPr lang="en-US" sz="3200" dirty="0" err="1"/>
              <a:t>ima</a:t>
            </a:r>
            <a:r>
              <a:rPr lang="en-US" sz="3200" dirty="0"/>
              <a:t> </a:t>
            </a:r>
            <a:r>
              <a:rPr lang="en-US" sz="3200" dirty="0" err="1"/>
              <a:t>mnogo</a:t>
            </a:r>
            <a:r>
              <a:rPr lang="en-US" sz="3200" dirty="0"/>
              <a:t> </a:t>
            </a:r>
            <a:r>
              <a:rPr lang="en-US" sz="3200" dirty="0" err="1"/>
              <a:t>više</a:t>
            </a:r>
            <a:r>
              <a:rPr lang="en-US" sz="3200" dirty="0"/>
              <a:t> </a:t>
            </a:r>
            <a:r>
              <a:rPr lang="it-IT" sz="3200" dirty="0" err="1"/>
              <a:t>slova</a:t>
            </a:r>
            <a:r>
              <a:rPr lang="sr-Latn-CS" sz="3200" dirty="0"/>
              <a:t> </a:t>
            </a:r>
            <a:r>
              <a:rPr lang="en-US" sz="3200" dirty="0"/>
              <a:t>.</a:t>
            </a:r>
            <a:r>
              <a:rPr lang="sr-Latn-RS" sz="3200" dirty="0"/>
              <a:t>...</a:t>
            </a:r>
          </a:p>
          <a:p>
            <a:pPr>
              <a:buNone/>
            </a:pPr>
            <a:endParaRPr lang="sr-Latn-RS" sz="3200" dirty="0"/>
          </a:p>
          <a:p>
            <a:r>
              <a:rPr lang="en-US" sz="3200" b="1" dirty="0" err="1"/>
              <a:t>Tamo</a:t>
            </a:r>
            <a:r>
              <a:rPr lang="en-US" sz="3200" b="1" dirty="0"/>
              <a:t> </a:t>
            </a:r>
            <a:r>
              <a:rPr lang="en-US" sz="3200" b="1" dirty="0" err="1"/>
              <a:t>gde</a:t>
            </a:r>
            <a:r>
              <a:rPr lang="en-US" sz="3200" b="1" dirty="0"/>
              <a:t> </a:t>
            </a:r>
            <a:r>
              <a:rPr lang="en-US" sz="3200" b="1" dirty="0" err="1"/>
              <a:t>ima</a:t>
            </a:r>
            <a:r>
              <a:rPr lang="en-US" sz="3200" b="1" dirty="0"/>
              <a:t> </a:t>
            </a:r>
            <a:r>
              <a:rPr lang="en-US" sz="3200" b="1" dirty="0" err="1"/>
              <a:t>više</a:t>
            </a:r>
            <a:r>
              <a:rPr lang="en-US" sz="3200" b="1" dirty="0"/>
              <a:t> </a:t>
            </a:r>
            <a:r>
              <a:rPr lang="en-US" sz="3200" b="1" dirty="0" err="1"/>
              <a:t>zlatnika</a:t>
            </a:r>
            <a:r>
              <a:rPr lang="en-US" sz="3200" b="1" dirty="0"/>
              <a:t>,</a:t>
            </a:r>
            <a:r>
              <a:rPr lang="sr-Latn-RS" sz="3200" b="1" dirty="0"/>
              <a:t> </a:t>
            </a:r>
            <a:r>
              <a:rPr lang="pl-PL" sz="3200" b="1" dirty="0"/>
              <a:t>to </a:t>
            </a:r>
            <a:r>
              <a:rPr lang="pl-PL" sz="3200" b="1" dirty="0" err="1"/>
              <a:t>ne</a:t>
            </a:r>
            <a:r>
              <a:rPr lang="pl-PL" sz="3200" b="1" dirty="0"/>
              <a:t> </a:t>
            </a:r>
            <a:r>
              <a:rPr lang="pl-PL" sz="3200" b="1" dirty="0" err="1"/>
              <a:t>može</a:t>
            </a:r>
            <a:r>
              <a:rPr lang="pl-PL" sz="3200" b="1" dirty="0"/>
              <a:t> </a:t>
            </a:r>
            <a:r>
              <a:rPr lang="pl-PL" sz="3200" b="1" dirty="0" err="1"/>
              <a:t>imati</a:t>
            </a:r>
            <a:r>
              <a:rPr lang="pl-PL" sz="3200" b="1" dirty="0"/>
              <a:t> </a:t>
            </a:r>
            <a:r>
              <a:rPr lang="pl-PL" sz="3200" b="1" dirty="0" err="1"/>
              <a:t>nikakvog</a:t>
            </a:r>
            <a:r>
              <a:rPr lang="pl-PL" sz="3200" b="1" dirty="0"/>
              <a:t> efekta</a:t>
            </a:r>
            <a:r>
              <a:rPr lang="pl-PL" sz="3200" dirty="0"/>
              <a:t>, </a:t>
            </a:r>
            <a:r>
              <a:rPr lang="en-US" sz="3200" dirty="0" err="1"/>
              <a:t>niti</a:t>
            </a:r>
            <a:r>
              <a:rPr lang="en-US" sz="3200" dirty="0"/>
              <a:t> </a:t>
            </a:r>
            <a:r>
              <a:rPr lang="en-US" sz="3200" dirty="0" err="1"/>
              <a:t>dobrog</a:t>
            </a:r>
            <a:r>
              <a:rPr lang="en-US" sz="3200" dirty="0"/>
              <a:t>, </a:t>
            </a:r>
            <a:r>
              <a:rPr lang="en-US" sz="3200" dirty="0" err="1"/>
              <a:t>niti</a:t>
            </a:r>
            <a:r>
              <a:rPr lang="en-US" sz="3200" dirty="0"/>
              <a:t> </a:t>
            </a:r>
            <a:r>
              <a:rPr lang="en-US" sz="3200" dirty="0" err="1"/>
              <a:t>lošeg</a:t>
            </a:r>
            <a:r>
              <a:rPr lang="en-US" sz="3200" dirty="0"/>
              <a:t>…  </a:t>
            </a:r>
          </a:p>
          <a:p>
            <a:r>
              <a:rPr lang="en-US" sz="3200" dirty="0"/>
              <a:t>– </a:t>
            </a:r>
            <a:r>
              <a:rPr lang="en-US" sz="3200" dirty="0" err="1"/>
              <a:t>Dejvid</a:t>
            </a:r>
            <a:r>
              <a:rPr lang="en-US" sz="3200" dirty="0"/>
              <a:t> </a:t>
            </a:r>
            <a:r>
              <a:rPr lang="en-US" sz="3200" dirty="0" err="1"/>
              <a:t>Hjum</a:t>
            </a:r>
            <a:r>
              <a:rPr lang="en-US" sz="3200" dirty="0"/>
              <a:t> (David Hume)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2"/>
          <p:cNvSpPr>
            <a:spLocks noGrp="1"/>
          </p:cNvSpPr>
          <p:nvPr>
            <p:ph sz="half" idx="2"/>
          </p:nvPr>
        </p:nvSpPr>
        <p:spPr/>
        <p:txBody>
          <a:bodyPr/>
          <a:lstStyle/>
          <a:p>
            <a:r>
              <a:rPr lang="it-IT" dirty="0" err="1"/>
              <a:t>Ako</a:t>
            </a:r>
            <a:r>
              <a:rPr lang="it-IT" dirty="0"/>
              <a:t> se cene </a:t>
            </a:r>
            <a:r>
              <a:rPr lang="it-IT" dirty="0" err="1"/>
              <a:t>svih</a:t>
            </a:r>
            <a:r>
              <a:rPr lang="it-IT" dirty="0"/>
              <a:t> </a:t>
            </a:r>
            <a:r>
              <a:rPr lang="it-IT" dirty="0" err="1"/>
              <a:t>dobara</a:t>
            </a:r>
            <a:r>
              <a:rPr lang="it-IT" dirty="0"/>
              <a:t> </a:t>
            </a:r>
            <a:r>
              <a:rPr lang="it-IT" u="sng" dirty="0">
                <a:solidFill>
                  <a:srgbClr val="FFFF00"/>
                </a:solidFill>
              </a:rPr>
              <a:t>u </a:t>
            </a:r>
            <a:r>
              <a:rPr lang="it-IT" u="sng" dirty="0" err="1">
                <a:solidFill>
                  <a:srgbClr val="FFFF00"/>
                </a:solidFill>
              </a:rPr>
              <a:t>Evrozoni</a:t>
            </a:r>
            <a:r>
              <a:rPr lang="it-IT" u="sng" dirty="0">
                <a:solidFill>
                  <a:srgbClr val="FFFF00"/>
                </a:solidFill>
              </a:rPr>
              <a:t>  </a:t>
            </a:r>
            <a:r>
              <a:rPr lang="en-US" dirty="0" err="1"/>
              <a:t>noći</a:t>
            </a:r>
            <a:r>
              <a:rPr lang="en-US" dirty="0"/>
              <a:t> </a:t>
            </a:r>
            <a:r>
              <a:rPr lang="en-US" dirty="0" err="1"/>
              <a:t>udvostruče</a:t>
            </a:r>
            <a:endParaRPr lang="en-US" dirty="0"/>
          </a:p>
          <a:p>
            <a:endParaRPr lang="en-US" dirty="0"/>
          </a:p>
          <a:p>
            <a:r>
              <a:rPr lang="en-US" dirty="0"/>
              <a:t>Kao </a:t>
            </a:r>
            <a:r>
              <a:rPr lang="en-US" dirty="0" err="1"/>
              <a:t>rezultat</a:t>
            </a:r>
            <a:r>
              <a:rPr lang="en-US" dirty="0"/>
              <a:t>, </a:t>
            </a:r>
            <a:r>
              <a:rPr lang="en-US" dirty="0" err="1"/>
              <a:t>novčanica</a:t>
            </a:r>
            <a:r>
              <a:rPr lang="en-US" dirty="0"/>
              <a:t> </a:t>
            </a:r>
            <a:r>
              <a:rPr lang="en-US" dirty="0" err="1"/>
              <a:t>od</a:t>
            </a:r>
            <a:r>
              <a:rPr lang="en-US" dirty="0"/>
              <a:t> 20 </a:t>
            </a:r>
            <a:r>
              <a:rPr lang="en-US" dirty="0" err="1"/>
              <a:t>evra</a:t>
            </a:r>
            <a:r>
              <a:rPr lang="en-US" dirty="0"/>
              <a:t> </a:t>
            </a:r>
            <a:r>
              <a:rPr lang="en-US" dirty="0" err="1"/>
              <a:t>danas</a:t>
            </a:r>
            <a:r>
              <a:rPr lang="en-US" dirty="0"/>
              <a:t> </a:t>
            </a:r>
            <a:r>
              <a:rPr lang="en-US" dirty="0" err="1"/>
              <a:t>može</a:t>
            </a:r>
            <a:r>
              <a:rPr lang="en-US" dirty="0"/>
              <a:t> </a:t>
            </a:r>
            <a:r>
              <a:rPr lang="en-US" dirty="0" err="1"/>
              <a:t>da</a:t>
            </a:r>
            <a:r>
              <a:rPr lang="en-US" dirty="0"/>
              <a:t> </a:t>
            </a:r>
            <a:r>
              <a:rPr lang="en-US" dirty="0" err="1"/>
              <a:t>posluži</a:t>
            </a:r>
            <a:r>
              <a:rPr lang="en-US" dirty="0"/>
              <a:t> </a:t>
            </a:r>
            <a:r>
              <a:rPr lang="en-US" dirty="0" err="1"/>
              <a:t>za</a:t>
            </a:r>
            <a:r>
              <a:rPr lang="en-US" dirty="0"/>
              <a:t> </a:t>
            </a:r>
            <a:r>
              <a:rPr lang="en-US" dirty="0" err="1"/>
              <a:t>kupovinu</a:t>
            </a:r>
            <a:r>
              <a:rPr lang="en-US" dirty="0"/>
              <a:t> robe </a:t>
            </a:r>
            <a:r>
              <a:rPr lang="fi-FI" dirty="0" err="1"/>
              <a:t>koja</a:t>
            </a:r>
            <a:r>
              <a:rPr lang="fi-FI" dirty="0"/>
              <a:t> se </a:t>
            </a:r>
            <a:r>
              <a:rPr lang="fi-FI" dirty="0" err="1"/>
              <a:t>juče</a:t>
            </a:r>
            <a:r>
              <a:rPr lang="fi-FI" dirty="0"/>
              <a:t> </a:t>
            </a:r>
            <a:r>
              <a:rPr lang="fi-FI" dirty="0" err="1"/>
              <a:t>mogla</a:t>
            </a:r>
            <a:r>
              <a:rPr lang="fi-FI" dirty="0"/>
              <a:t> </a:t>
            </a:r>
            <a:r>
              <a:rPr lang="fi-FI" dirty="0" err="1"/>
              <a:t>kupiti</a:t>
            </a:r>
            <a:r>
              <a:rPr lang="fi-FI" dirty="0"/>
              <a:t> </a:t>
            </a:r>
            <a:r>
              <a:rPr lang="fi-FI" dirty="0" err="1"/>
              <a:t>za</a:t>
            </a:r>
            <a:r>
              <a:rPr lang="fi-FI" dirty="0"/>
              <a:t> 10€.</a:t>
            </a:r>
            <a:endParaRPr lang="en-US" dirty="0"/>
          </a:p>
        </p:txBody>
      </p:sp>
      <p:sp>
        <p:nvSpPr>
          <p:cNvPr id="16387" name="Content Placeholder 6"/>
          <p:cNvSpPr>
            <a:spLocks noGrp="1"/>
          </p:cNvSpPr>
          <p:nvPr>
            <p:ph sz="quarter" idx="4"/>
          </p:nvPr>
        </p:nvSpPr>
        <p:spPr/>
        <p:txBody>
          <a:bodyPr/>
          <a:lstStyle/>
          <a:p>
            <a:endParaRPr lang="en-US"/>
          </a:p>
        </p:txBody>
      </p:sp>
      <p:pic>
        <p:nvPicPr>
          <p:cNvPr id="8" name="Picture 2"/>
          <p:cNvPicPr>
            <a:picLocks noChangeAspect="1" noChangeArrowheads="1"/>
          </p:cNvPicPr>
          <p:nvPr/>
        </p:nvPicPr>
        <p:blipFill>
          <a:blip r:embed="rId2" cstate="print"/>
          <a:srcRect l="-2837" t="-835" r="50597" b="-436"/>
          <a:stretch>
            <a:fillRect/>
          </a:stretch>
        </p:blipFill>
        <p:spPr bwMode="auto">
          <a:xfrm>
            <a:off x="4283968" y="-243408"/>
            <a:ext cx="4214813" cy="4786312"/>
          </a:xfrm>
          <a:prstGeom prst="rect">
            <a:avLst/>
          </a:prstGeom>
          <a:noFill/>
          <a:ln w="9525">
            <a:noFill/>
            <a:miter lim="800000"/>
            <a:headEnd/>
            <a:tailEnd/>
          </a:ln>
        </p:spPr>
      </p:pic>
      <p:pic>
        <p:nvPicPr>
          <p:cNvPr id="16389" name="Picture 5"/>
          <p:cNvPicPr>
            <a:picLocks noChangeAspect="1" noChangeArrowheads="1"/>
          </p:cNvPicPr>
          <p:nvPr/>
        </p:nvPicPr>
        <p:blipFill>
          <a:blip r:embed="rId3" cstate="print"/>
          <a:srcRect l="54730" t="37799" r="24401" b="27467"/>
          <a:stretch>
            <a:fillRect/>
          </a:stretch>
        </p:blipFill>
        <p:spPr bwMode="auto">
          <a:xfrm>
            <a:off x="4499992" y="3284984"/>
            <a:ext cx="4464496" cy="35730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952500" y="500063"/>
            <a:ext cx="7620000" cy="609600"/>
          </a:xfrm>
        </p:spPr>
        <p:txBody>
          <a:bodyPr/>
          <a:lstStyle/>
          <a:p>
            <a:r>
              <a:rPr lang="en-US"/>
              <a:t>Šta se dešava ako centralna banka duplira stok novca preko noći </a:t>
            </a:r>
          </a:p>
        </p:txBody>
      </p:sp>
      <p:sp>
        <p:nvSpPr>
          <p:cNvPr id="17411" name="Content Placeholder 3"/>
          <p:cNvSpPr>
            <a:spLocks noGrp="1"/>
          </p:cNvSpPr>
          <p:nvPr>
            <p:ph sz="half" idx="1"/>
          </p:nvPr>
        </p:nvSpPr>
        <p:spPr>
          <a:xfrm>
            <a:off x="397768" y="1288504"/>
            <a:ext cx="6046440" cy="4876800"/>
          </a:xfrm>
        </p:spPr>
        <p:txBody>
          <a:bodyPr/>
          <a:lstStyle/>
          <a:p>
            <a:r>
              <a:rPr lang="en-US" dirty="0" err="1"/>
              <a:t>i</a:t>
            </a:r>
            <a:r>
              <a:rPr lang="en-US" dirty="0"/>
              <a:t> </a:t>
            </a:r>
            <a:r>
              <a:rPr lang="en-US" dirty="0" err="1"/>
              <a:t>svima</a:t>
            </a:r>
            <a:r>
              <a:rPr lang="en-US" dirty="0"/>
              <a:t> </a:t>
            </a:r>
            <a:r>
              <a:rPr lang="en-US" dirty="0" err="1"/>
              <a:t>razdeli</a:t>
            </a:r>
            <a:r>
              <a:rPr lang="en-US" dirty="0"/>
              <a:t> </a:t>
            </a:r>
            <a:r>
              <a:rPr lang="en-US" dirty="0" err="1"/>
              <a:t>nove</a:t>
            </a:r>
            <a:r>
              <a:rPr lang="en-US" dirty="0"/>
              <a:t> banknote?</a:t>
            </a:r>
          </a:p>
          <a:p>
            <a:r>
              <a:rPr lang="en-US" dirty="0" err="1"/>
              <a:t>Narod</a:t>
            </a:r>
            <a:r>
              <a:rPr lang="en-US" dirty="0"/>
              <a:t> </a:t>
            </a:r>
            <a:r>
              <a:rPr lang="en-US" dirty="0" err="1"/>
              <a:t>će</a:t>
            </a:r>
            <a:r>
              <a:rPr lang="en-US" dirty="0"/>
              <a:t> se </a:t>
            </a:r>
            <a:r>
              <a:rPr lang="en-US" dirty="0" err="1"/>
              <a:t>najpre</a:t>
            </a:r>
            <a:r>
              <a:rPr lang="en-US" dirty="0"/>
              <a:t> </a:t>
            </a:r>
            <a:r>
              <a:rPr lang="en-US" dirty="0" err="1"/>
              <a:t>oduševiti</a:t>
            </a:r>
            <a:r>
              <a:rPr lang="en-US" dirty="0"/>
              <a:t>!</a:t>
            </a:r>
            <a:r>
              <a:rPr lang="pl-PL" dirty="0">
                <a:solidFill>
                  <a:srgbClr val="FFFF00"/>
                </a:solidFill>
              </a:rPr>
              <a:t> </a:t>
            </a:r>
            <a:endParaRPr lang="en-US" dirty="0">
              <a:solidFill>
                <a:srgbClr val="FFFF00"/>
              </a:solidFill>
            </a:endParaRPr>
          </a:p>
          <a:p>
            <a:endParaRPr lang="en-US" dirty="0">
              <a:solidFill>
                <a:srgbClr val="FFFF00"/>
              </a:solidFill>
            </a:endParaRPr>
          </a:p>
          <a:p>
            <a:r>
              <a:rPr lang="pl-PL" dirty="0">
                <a:solidFill>
                  <a:srgbClr val="FFFF00"/>
                </a:solidFill>
              </a:rPr>
              <a:t>Na </a:t>
            </a:r>
            <a:r>
              <a:rPr lang="pl-PL" dirty="0" err="1">
                <a:solidFill>
                  <a:srgbClr val="FFFF00"/>
                </a:solidFill>
              </a:rPr>
              <a:t>kratak</a:t>
            </a:r>
            <a:r>
              <a:rPr lang="pl-PL" dirty="0">
                <a:solidFill>
                  <a:srgbClr val="FFFF00"/>
                </a:solidFill>
              </a:rPr>
              <a:t> rok, </a:t>
            </a:r>
            <a:r>
              <a:rPr lang="en-US" dirty="0" err="1">
                <a:solidFill>
                  <a:srgbClr val="FFFF00"/>
                </a:solidFill>
              </a:rPr>
              <a:t>firme</a:t>
            </a:r>
            <a:r>
              <a:rPr lang="en-US" dirty="0">
                <a:solidFill>
                  <a:srgbClr val="FFFF00"/>
                </a:solidFill>
              </a:rPr>
              <a:t> bi </a:t>
            </a:r>
            <a:r>
              <a:rPr lang="pl-PL" dirty="0" err="1">
                <a:solidFill>
                  <a:srgbClr val="FFFF00"/>
                </a:solidFill>
              </a:rPr>
              <a:t>mogl</a:t>
            </a:r>
            <a:r>
              <a:rPr lang="en-US" dirty="0">
                <a:solidFill>
                  <a:srgbClr val="FFFF00"/>
                </a:solidFill>
              </a:rPr>
              <a:t>e</a:t>
            </a:r>
            <a:r>
              <a:rPr lang="pl-PL" dirty="0">
                <a:solidFill>
                  <a:srgbClr val="FFFF00"/>
                </a:solidFill>
              </a:rPr>
              <a:t> da na </a:t>
            </a:r>
            <a:r>
              <a:rPr lang="pl-PL" dirty="0" err="1">
                <a:solidFill>
                  <a:srgbClr val="FFFF00"/>
                </a:solidFill>
              </a:rPr>
              <a:t>povećanu</a:t>
            </a:r>
            <a:r>
              <a:rPr lang="pl-PL" dirty="0">
                <a:solidFill>
                  <a:srgbClr val="FFFF00"/>
                </a:solidFill>
              </a:rPr>
              <a:t> </a:t>
            </a:r>
            <a:r>
              <a:rPr lang="pl-PL" dirty="0" err="1">
                <a:solidFill>
                  <a:srgbClr val="FFFF00"/>
                </a:solidFill>
              </a:rPr>
              <a:t>tražnju</a:t>
            </a:r>
            <a:endParaRPr lang="pl-PL" dirty="0">
              <a:solidFill>
                <a:srgbClr val="FFFF00"/>
              </a:solidFill>
            </a:endParaRPr>
          </a:p>
          <a:p>
            <a:r>
              <a:rPr lang="en-US" dirty="0" err="1">
                <a:solidFill>
                  <a:srgbClr val="FFFF00"/>
                </a:solidFill>
              </a:rPr>
              <a:t>reaguju</a:t>
            </a:r>
            <a:r>
              <a:rPr lang="en-US" dirty="0">
                <a:solidFill>
                  <a:srgbClr val="FFFF00"/>
                </a:solidFill>
              </a:rPr>
              <a:t> </a:t>
            </a:r>
            <a:r>
              <a:rPr lang="en-US" dirty="0" err="1">
                <a:solidFill>
                  <a:srgbClr val="FFFF00"/>
                </a:solidFill>
              </a:rPr>
              <a:t>povećanjem</a:t>
            </a:r>
            <a:r>
              <a:rPr lang="en-US" dirty="0">
                <a:solidFill>
                  <a:srgbClr val="FFFF00"/>
                </a:solidFill>
              </a:rPr>
              <a:t> </a:t>
            </a:r>
            <a:r>
              <a:rPr lang="en-US" dirty="0" err="1">
                <a:solidFill>
                  <a:srgbClr val="FFFF00"/>
                </a:solidFill>
              </a:rPr>
              <a:t>ponude</a:t>
            </a:r>
            <a:r>
              <a:rPr lang="en-US" dirty="0">
                <a:solidFill>
                  <a:srgbClr val="FFFF00"/>
                </a:solidFill>
              </a:rPr>
              <a:t> </a:t>
            </a:r>
            <a:r>
              <a:rPr lang="en-US" dirty="0" err="1">
                <a:solidFill>
                  <a:srgbClr val="FFFF00"/>
                </a:solidFill>
              </a:rPr>
              <a:t>dobara</a:t>
            </a:r>
            <a:r>
              <a:rPr lang="en-US" dirty="0">
                <a:solidFill>
                  <a:srgbClr val="FFFF00"/>
                </a:solidFill>
              </a:rPr>
              <a:t> </a:t>
            </a:r>
            <a:r>
              <a:rPr lang="en-US" dirty="0" err="1">
                <a:solidFill>
                  <a:srgbClr val="FFFF00"/>
                </a:solidFill>
              </a:rPr>
              <a:t>ili</a:t>
            </a:r>
            <a:r>
              <a:rPr lang="en-US" dirty="0">
                <a:solidFill>
                  <a:srgbClr val="FFFF00"/>
                </a:solidFill>
              </a:rPr>
              <a:t> </a:t>
            </a:r>
            <a:r>
              <a:rPr lang="en-US" dirty="0" err="1">
                <a:solidFill>
                  <a:srgbClr val="FFFF00"/>
                </a:solidFill>
              </a:rPr>
              <a:t>usluga</a:t>
            </a:r>
            <a:endParaRPr lang="sr-Latn-RS" dirty="0">
              <a:solidFill>
                <a:srgbClr val="FFFF00"/>
              </a:solidFill>
            </a:endParaRPr>
          </a:p>
          <a:p>
            <a:r>
              <a:rPr lang="en-GB" dirty="0">
                <a:solidFill>
                  <a:srgbClr val="FFFF00"/>
                </a:solidFill>
              </a:rPr>
              <a:t>K</a:t>
            </a:r>
            <a:r>
              <a:rPr lang="sr-Latn-RS" dirty="0">
                <a:solidFill>
                  <a:srgbClr val="FFFF00"/>
                </a:solidFill>
              </a:rPr>
              <a:t>ako, kad rade punim kapacitetom?</a:t>
            </a:r>
            <a:endParaRPr lang="en-US" dirty="0">
              <a:solidFill>
                <a:srgbClr val="FFFF00"/>
              </a:solidFill>
            </a:endParaRPr>
          </a:p>
          <a:p>
            <a:pPr>
              <a:buNone/>
            </a:pPr>
            <a:endParaRPr lang="en-US" dirty="0"/>
          </a:p>
        </p:txBody>
      </p:sp>
      <p:pic>
        <p:nvPicPr>
          <p:cNvPr id="17412" name="Picture 2"/>
          <p:cNvPicPr>
            <a:picLocks noGrp="1" noChangeAspect="1" noChangeArrowheads="1"/>
          </p:cNvPicPr>
          <p:nvPr>
            <p:ph sz="half" idx="2"/>
          </p:nvPr>
        </p:nvPicPr>
        <p:blipFill rotWithShape="1">
          <a:blip r:embed="rId2" cstate="print"/>
          <a:srcRect l="16151" t="14291" r="3905" b="11105"/>
          <a:stretch/>
        </p:blipFill>
        <p:spPr>
          <a:xfrm>
            <a:off x="6012160" y="2418420"/>
            <a:ext cx="2695837" cy="1368152"/>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p>
        </p:txBody>
      </p:sp>
      <p:sp>
        <p:nvSpPr>
          <p:cNvPr id="18435" name="Content Placeholder 3"/>
          <p:cNvSpPr>
            <a:spLocks noGrp="1"/>
          </p:cNvSpPr>
          <p:nvPr>
            <p:ph sz="half" idx="2"/>
          </p:nvPr>
        </p:nvSpPr>
        <p:spPr/>
        <p:txBody>
          <a:bodyPr/>
          <a:lstStyle/>
          <a:p>
            <a:endParaRPr lang="en-US" dirty="0">
              <a:solidFill>
                <a:srgbClr val="FFFF00"/>
              </a:solidFill>
            </a:endParaRPr>
          </a:p>
          <a:p>
            <a:r>
              <a:rPr lang="en-US" dirty="0" err="1">
                <a:solidFill>
                  <a:srgbClr val="FFFF00"/>
                </a:solidFill>
              </a:rPr>
              <a:t>Svakih</a:t>
            </a:r>
            <a:r>
              <a:rPr lang="en-US" dirty="0">
                <a:solidFill>
                  <a:srgbClr val="FFFF00"/>
                </a:solidFill>
              </a:rPr>
              <a:t> </a:t>
            </a:r>
            <a:r>
              <a:rPr lang="en-US" dirty="0" err="1">
                <a:solidFill>
                  <a:srgbClr val="FFFF00"/>
                </a:solidFill>
              </a:rPr>
              <a:t>nekoliko</a:t>
            </a:r>
            <a:r>
              <a:rPr lang="en-US" dirty="0">
                <a:solidFill>
                  <a:srgbClr val="FFFF00"/>
                </a:solidFill>
              </a:rPr>
              <a:t> </a:t>
            </a:r>
            <a:r>
              <a:rPr lang="en-US" dirty="0" err="1">
                <a:solidFill>
                  <a:srgbClr val="FFFF00"/>
                </a:solidFill>
              </a:rPr>
              <a:t>godina</a:t>
            </a:r>
            <a:r>
              <a:rPr lang="en-US" dirty="0">
                <a:solidFill>
                  <a:srgbClr val="FFFF00"/>
                </a:solidFill>
              </a:rPr>
              <a:t> </a:t>
            </a:r>
            <a:r>
              <a:rPr lang="en-US" dirty="0" err="1">
                <a:solidFill>
                  <a:srgbClr val="FFFF00"/>
                </a:solidFill>
              </a:rPr>
              <a:t>neka</a:t>
            </a:r>
            <a:r>
              <a:rPr lang="en-US" dirty="0">
                <a:solidFill>
                  <a:srgbClr val="FFFF00"/>
                </a:solidFill>
              </a:rPr>
              <a:t> </a:t>
            </a:r>
            <a:r>
              <a:rPr lang="en-US" dirty="0" err="1">
                <a:solidFill>
                  <a:srgbClr val="FFFF00"/>
                </a:solidFill>
              </a:rPr>
              <a:t>zemlja</a:t>
            </a:r>
            <a:r>
              <a:rPr lang="en-US" dirty="0">
                <a:solidFill>
                  <a:srgbClr val="FFFF00"/>
                </a:solidFill>
              </a:rPr>
              <a:t> </a:t>
            </a:r>
            <a:r>
              <a:rPr lang="en-US" dirty="0" err="1">
                <a:solidFill>
                  <a:srgbClr val="FFFF00"/>
                </a:solidFill>
              </a:rPr>
              <a:t>sveta</a:t>
            </a:r>
            <a:r>
              <a:rPr lang="en-US" dirty="0">
                <a:solidFill>
                  <a:srgbClr val="FFFF00"/>
                </a:solidFill>
              </a:rPr>
              <a:t> </a:t>
            </a:r>
            <a:r>
              <a:rPr lang="en-US" dirty="0" err="1">
                <a:solidFill>
                  <a:srgbClr val="FFFF00"/>
                </a:solidFill>
              </a:rPr>
              <a:t>oproba</a:t>
            </a:r>
            <a:r>
              <a:rPr lang="en-US" dirty="0">
                <a:solidFill>
                  <a:srgbClr val="FFFF00"/>
                </a:solidFill>
              </a:rPr>
              <a:t> </a:t>
            </a:r>
            <a:r>
              <a:rPr lang="pt-BR" dirty="0" err="1">
                <a:solidFill>
                  <a:srgbClr val="FFFF00"/>
                </a:solidFill>
              </a:rPr>
              <a:t>ovaj</a:t>
            </a:r>
            <a:r>
              <a:rPr lang="pt-BR" dirty="0">
                <a:solidFill>
                  <a:srgbClr val="FFFF00"/>
                </a:solidFill>
              </a:rPr>
              <a:t> </a:t>
            </a:r>
            <a:r>
              <a:rPr lang="pt-BR" dirty="0" err="1">
                <a:solidFill>
                  <a:srgbClr val="FFFF00"/>
                </a:solidFill>
              </a:rPr>
              <a:t>recept</a:t>
            </a:r>
            <a:r>
              <a:rPr lang="pt-BR" dirty="0">
                <a:solidFill>
                  <a:srgbClr val="FFFF00"/>
                </a:solidFill>
              </a:rPr>
              <a:t> i – </a:t>
            </a:r>
            <a:r>
              <a:rPr lang="pt-BR" dirty="0" err="1">
                <a:solidFill>
                  <a:srgbClr val="FFFF00"/>
                </a:solidFill>
              </a:rPr>
              <a:t>ugruva</a:t>
            </a:r>
            <a:r>
              <a:rPr lang="pt-BR" dirty="0">
                <a:solidFill>
                  <a:srgbClr val="FFFF00"/>
                </a:solidFill>
              </a:rPr>
              <a:t> se.</a:t>
            </a:r>
            <a:endParaRPr lang="en-US" dirty="0">
              <a:solidFill>
                <a:srgbClr val="FFFF00"/>
              </a:solidFill>
            </a:endParaRPr>
          </a:p>
          <a:p>
            <a:endParaRPr lang="en-US" dirty="0"/>
          </a:p>
        </p:txBody>
      </p:sp>
      <p:sp>
        <p:nvSpPr>
          <p:cNvPr id="18436" name="Content Placeholder 4"/>
          <p:cNvSpPr>
            <a:spLocks noGrp="1"/>
          </p:cNvSpPr>
          <p:nvPr>
            <p:ph sz="half" idx="1"/>
          </p:nvPr>
        </p:nvSpPr>
        <p:spPr>
          <a:xfrm>
            <a:off x="685800" y="914400"/>
            <a:ext cx="3810000" cy="5003800"/>
          </a:xfrm>
        </p:spPr>
        <p:txBody>
          <a:bodyPr>
            <a:spAutoFit/>
          </a:bodyPr>
          <a:lstStyle/>
          <a:p>
            <a:r>
              <a:rPr lang="en-US">
                <a:solidFill>
                  <a:srgbClr val="FFFF00"/>
                </a:solidFill>
              </a:rPr>
              <a:t>Ali nimalo nije verovatno da će ovaj proces potrajati,</a:t>
            </a:r>
          </a:p>
          <a:p>
            <a:endParaRPr lang="en-US">
              <a:solidFill>
                <a:srgbClr val="FFFF00"/>
              </a:solidFill>
            </a:endParaRPr>
          </a:p>
          <a:p>
            <a:r>
              <a:rPr lang="en-US">
                <a:solidFill>
                  <a:srgbClr val="FFFF00"/>
                </a:solidFill>
              </a:rPr>
              <a:t>To bi značilo da se privredni rast može jednostavno ubrzavati sve bržim i bržim štampanjem novca!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857375" y="571500"/>
            <a:ext cx="4714875" cy="714375"/>
          </a:xfrm>
        </p:spPr>
        <p:txBody>
          <a:bodyPr/>
          <a:lstStyle/>
          <a:p>
            <a:pPr eaLnBrk="1" hangingPunct="1"/>
            <a:r>
              <a:rPr lang="sr-Latn-CS" sz="3200"/>
              <a:t>Neutralnost novca</a:t>
            </a:r>
            <a:endParaRPr lang="en-US" sz="3200"/>
          </a:p>
        </p:txBody>
      </p:sp>
      <p:sp>
        <p:nvSpPr>
          <p:cNvPr id="19459" name="Rectangle 3"/>
          <p:cNvSpPr>
            <a:spLocks noGrp="1" noChangeArrowheads="1"/>
          </p:cNvSpPr>
          <p:nvPr>
            <p:ph type="body" idx="1"/>
          </p:nvPr>
        </p:nvSpPr>
        <p:spPr/>
        <p:txBody>
          <a:bodyPr/>
          <a:lstStyle/>
          <a:p>
            <a:pPr eaLnBrk="1" hangingPunct="1">
              <a:lnSpc>
                <a:spcPct val="80000"/>
              </a:lnSpc>
            </a:pPr>
            <a:endParaRPr lang="sr-Latn-CS" sz="2400" dirty="0"/>
          </a:p>
          <a:p>
            <a:pPr eaLnBrk="1" hangingPunct="1">
              <a:lnSpc>
                <a:spcPct val="80000"/>
              </a:lnSpc>
            </a:pPr>
            <a:endParaRPr lang="sr-Latn-CS" sz="2400" dirty="0"/>
          </a:p>
          <a:p>
            <a:pPr eaLnBrk="1" hangingPunct="1">
              <a:lnSpc>
                <a:spcPct val="80000"/>
              </a:lnSpc>
            </a:pPr>
            <a:r>
              <a:rPr lang="en-US" sz="2400" dirty="0" err="1"/>
              <a:t>Stok</a:t>
            </a:r>
            <a:r>
              <a:rPr lang="en-US" sz="2400" dirty="0"/>
              <a:t> </a:t>
            </a:r>
            <a:r>
              <a:rPr lang="en-US" sz="2400" dirty="0" err="1"/>
              <a:t>realnog</a:t>
            </a:r>
            <a:r>
              <a:rPr lang="en-US" sz="2400" dirty="0"/>
              <a:t> </a:t>
            </a:r>
            <a:r>
              <a:rPr lang="en-US" sz="2400" dirty="0" err="1"/>
              <a:t>novc</a:t>
            </a:r>
            <a:r>
              <a:rPr lang="sr-Latn-CS" sz="2400" dirty="0"/>
              <a:t>a s</a:t>
            </a:r>
            <a:r>
              <a:rPr lang="en-US" sz="2400" dirty="0"/>
              <a:t>e ne </a:t>
            </a:r>
            <a:r>
              <a:rPr lang="en-US" sz="2400" dirty="0" err="1"/>
              <a:t>menja</a:t>
            </a:r>
            <a:r>
              <a:rPr lang="en-US" sz="2400" dirty="0"/>
              <a:t> </a:t>
            </a:r>
            <a:r>
              <a:rPr lang="en-US" sz="2400" dirty="0" err="1"/>
              <a:t>ako</a:t>
            </a:r>
            <a:r>
              <a:rPr lang="sr-Latn-CS" sz="2400" dirty="0"/>
              <a:t> ako </a:t>
            </a:r>
            <a:r>
              <a:rPr lang="en-US" sz="2400" dirty="0"/>
              <a:t>se  </a:t>
            </a:r>
            <a:r>
              <a:rPr lang="en-US" sz="2400" dirty="0" err="1"/>
              <a:t>nominalni</a:t>
            </a:r>
            <a:r>
              <a:rPr lang="en-US" sz="2400" dirty="0"/>
              <a:t> </a:t>
            </a:r>
            <a:r>
              <a:rPr lang="en-US" sz="2400" dirty="0" err="1"/>
              <a:t>novčani</a:t>
            </a:r>
            <a:r>
              <a:rPr lang="en-US" sz="2400" dirty="0"/>
              <a:t> </a:t>
            </a:r>
            <a:r>
              <a:rPr lang="en-US" sz="2400" dirty="0" err="1"/>
              <a:t>stok</a:t>
            </a:r>
            <a:r>
              <a:rPr lang="en-US" sz="2400" dirty="0"/>
              <a:t> </a:t>
            </a:r>
            <a:r>
              <a:rPr lang="en-US" sz="2400" dirty="0" err="1"/>
              <a:t>i</a:t>
            </a:r>
            <a:r>
              <a:rPr lang="en-US" sz="2400" dirty="0"/>
              <a:t> </a:t>
            </a:r>
            <a:r>
              <a:rPr lang="en-US" sz="2400" dirty="0" err="1"/>
              <a:t>nivo</a:t>
            </a:r>
            <a:r>
              <a:rPr lang="sr-Latn-CS" sz="2400" dirty="0"/>
              <a:t> </a:t>
            </a:r>
            <a:r>
              <a:rPr lang="en-US" sz="2400" dirty="0" err="1"/>
              <a:t>cena</a:t>
            </a:r>
            <a:r>
              <a:rPr lang="en-US" sz="2400" dirty="0"/>
              <a:t> </a:t>
            </a:r>
            <a:r>
              <a:rPr lang="en-US" sz="2400" dirty="0" err="1"/>
              <a:t>povećaju</a:t>
            </a:r>
            <a:r>
              <a:rPr lang="en-US" sz="2400" dirty="0"/>
              <a:t> u </a:t>
            </a:r>
            <a:r>
              <a:rPr lang="en-US" sz="2400" dirty="0" err="1"/>
              <a:t>istoj</a:t>
            </a:r>
            <a:r>
              <a:rPr lang="en-US" sz="2400" dirty="0"/>
              <a:t> </a:t>
            </a:r>
            <a:r>
              <a:rPr lang="en-US" sz="2400" dirty="0" err="1"/>
              <a:t>srazmeri</a:t>
            </a:r>
            <a:r>
              <a:rPr lang="en-US" sz="2400" dirty="0"/>
              <a:t>. </a:t>
            </a:r>
            <a:endParaRPr lang="sr-Latn-CS" sz="2400" dirty="0"/>
          </a:p>
          <a:p>
            <a:pPr eaLnBrk="1" hangingPunct="1">
              <a:lnSpc>
                <a:spcPct val="80000"/>
              </a:lnSpc>
            </a:pPr>
            <a:endParaRPr lang="sr-Latn-CS" sz="2400" dirty="0"/>
          </a:p>
          <a:p>
            <a:pPr eaLnBrk="1" hangingPunct="1"/>
            <a:r>
              <a:rPr lang="en-US" sz="2400" i="1" dirty="0"/>
              <a:t> </a:t>
            </a:r>
            <a:r>
              <a:rPr lang="en-US" sz="2400" i="1" dirty="0" err="1"/>
              <a:t>isto</a:t>
            </a:r>
            <a:r>
              <a:rPr lang="en-US" sz="2400" i="1" dirty="0"/>
              <a:t> </a:t>
            </a:r>
            <a:r>
              <a:rPr lang="en-US" sz="2400" i="1" dirty="0" err="1"/>
              <a:t>kao</a:t>
            </a:r>
            <a:r>
              <a:rPr lang="en-US" sz="2400" i="1" dirty="0"/>
              <a:t> </a:t>
            </a:r>
            <a:r>
              <a:rPr lang="en-US" sz="2400" i="1" dirty="0" err="1"/>
              <a:t>što</a:t>
            </a:r>
            <a:r>
              <a:rPr lang="en-US" sz="2400" i="1" dirty="0"/>
              <a:t> ne bi </a:t>
            </a:r>
            <a:r>
              <a:rPr lang="en-US" sz="2400" i="1" dirty="0" err="1"/>
              <a:t>imalo</a:t>
            </a:r>
            <a:r>
              <a:rPr lang="en-US" sz="2400" i="1" dirty="0"/>
              <a:t> </a:t>
            </a:r>
            <a:r>
              <a:rPr lang="en-US" sz="2400" i="1" dirty="0" err="1"/>
              <a:t>nikakvog</a:t>
            </a:r>
            <a:r>
              <a:rPr lang="en-US" sz="2400" i="1" dirty="0"/>
              <a:t> </a:t>
            </a:r>
            <a:r>
              <a:rPr lang="en-US" sz="2400" i="1" dirty="0" err="1"/>
              <a:t>efekta</a:t>
            </a:r>
            <a:r>
              <a:rPr lang="en-US" sz="2400" i="1" dirty="0"/>
              <a:t> </a:t>
            </a:r>
            <a:r>
              <a:rPr lang="en-US" sz="2400" i="1" dirty="0" err="1"/>
              <a:t>kada</a:t>
            </a:r>
            <a:r>
              <a:rPr lang="en-US" sz="2400" i="1" dirty="0"/>
              <a:t> </a:t>
            </a:r>
            <a:r>
              <a:rPr lang="en-US" sz="2400" i="1" dirty="0" err="1"/>
              <a:t>bismo</a:t>
            </a:r>
            <a:r>
              <a:rPr lang="en-US" sz="2400" i="1" dirty="0"/>
              <a:t> </a:t>
            </a:r>
            <a:r>
              <a:rPr lang="en-US" sz="2400" i="1" dirty="0" err="1"/>
              <a:t>arapsko</a:t>
            </a:r>
            <a:r>
              <a:rPr lang="en-US" sz="2400" i="1" dirty="0"/>
              <a:t> </a:t>
            </a:r>
            <a:r>
              <a:rPr lang="en-US" sz="2400" i="1" dirty="0" err="1"/>
              <a:t>pismo</a:t>
            </a:r>
            <a:r>
              <a:rPr lang="en-US" sz="2400" i="1" dirty="0"/>
              <a:t> (</a:t>
            </a:r>
            <a:r>
              <a:rPr lang="en-US" sz="2400" i="1" dirty="0" err="1"/>
              <a:t>koje</a:t>
            </a:r>
            <a:r>
              <a:rPr lang="en-US" sz="2400" i="1" dirty="0"/>
              <a:t> </a:t>
            </a:r>
            <a:r>
              <a:rPr lang="en-US" sz="2400" i="1" dirty="0" err="1"/>
              <a:t>ima</a:t>
            </a:r>
            <a:r>
              <a:rPr lang="en-US" sz="2400" i="1" dirty="0"/>
              <a:t> </a:t>
            </a:r>
            <a:r>
              <a:rPr lang="en-US" sz="2400" i="1" dirty="0" err="1"/>
              <a:t>manje</a:t>
            </a:r>
            <a:r>
              <a:rPr lang="en-US" sz="2400" i="1" dirty="0"/>
              <a:t> </a:t>
            </a:r>
            <a:r>
              <a:rPr lang="en-US" sz="2400" i="1" dirty="0" err="1"/>
              <a:t>znakova</a:t>
            </a:r>
            <a:r>
              <a:rPr lang="en-US" sz="2400" i="1" dirty="0"/>
              <a:t>), </a:t>
            </a:r>
            <a:r>
              <a:rPr lang="en-US" sz="2400" i="1" dirty="0" err="1"/>
              <a:t>zamenili</a:t>
            </a:r>
            <a:r>
              <a:rPr lang="en-US" sz="2400" i="1" dirty="0"/>
              <a:t> </a:t>
            </a:r>
            <a:r>
              <a:rPr lang="en-US" sz="2400" i="1" dirty="0" err="1"/>
              <a:t>latinicom</a:t>
            </a:r>
            <a:r>
              <a:rPr lang="en-US" sz="2400" i="1" dirty="0"/>
              <a:t>, </a:t>
            </a:r>
            <a:r>
              <a:rPr lang="en-US" sz="2400" i="1" dirty="0" err="1"/>
              <a:t>gde</a:t>
            </a:r>
            <a:r>
              <a:rPr lang="en-US" sz="2400" i="1" dirty="0"/>
              <a:t> </a:t>
            </a:r>
            <a:r>
              <a:rPr lang="en-US" sz="2400" i="1" dirty="0" err="1"/>
              <a:t>slova</a:t>
            </a:r>
            <a:r>
              <a:rPr lang="en-US" sz="2400" i="1" dirty="0"/>
              <a:t> </a:t>
            </a:r>
            <a:r>
              <a:rPr lang="en-US" sz="2400" i="1" dirty="0" err="1"/>
              <a:t>ima</a:t>
            </a:r>
            <a:r>
              <a:rPr lang="en-US" sz="2400" i="1" dirty="0"/>
              <a:t> </a:t>
            </a:r>
            <a:r>
              <a:rPr lang="en-US" sz="2400" i="1" dirty="0" err="1"/>
              <a:t>mnogo</a:t>
            </a:r>
            <a:r>
              <a:rPr lang="en-US" sz="2400" i="1" dirty="0"/>
              <a:t> </a:t>
            </a:r>
            <a:r>
              <a:rPr lang="en-US" sz="2400" i="1" dirty="0" err="1"/>
              <a:t>više</a:t>
            </a:r>
            <a:r>
              <a:rPr lang="en-US" sz="2400" i="1" dirty="0"/>
              <a:t>.</a:t>
            </a:r>
            <a:r>
              <a:rPr lang="en-US" sz="2400" dirty="0"/>
              <a:t> </a:t>
            </a:r>
          </a:p>
          <a:p>
            <a:pPr eaLnBrk="1" hangingPunct="1"/>
            <a:r>
              <a:rPr lang="en-US" sz="2400" dirty="0"/>
              <a:t>– </a:t>
            </a:r>
            <a:r>
              <a:rPr lang="en-US" sz="2400" dirty="0" err="1"/>
              <a:t>Dejvid</a:t>
            </a:r>
            <a:r>
              <a:rPr lang="en-US" sz="2400" dirty="0"/>
              <a:t> </a:t>
            </a:r>
            <a:r>
              <a:rPr lang="en-US" sz="2400" dirty="0" err="1"/>
              <a:t>Hjum</a:t>
            </a:r>
            <a:r>
              <a:rPr lang="en-US" sz="2400" dirty="0"/>
              <a:t> (David Hume)</a:t>
            </a:r>
          </a:p>
          <a:p>
            <a:pPr eaLnBrk="1" hangingPunct="1">
              <a:lnSpc>
                <a:spcPct val="80000"/>
              </a:lnSpc>
            </a:pPr>
            <a:endParaRPr lang="en-US" sz="2400" dirty="0"/>
          </a:p>
          <a:p>
            <a:pPr eaLnBrk="1" hangingPunct="1">
              <a:lnSpc>
                <a:spcPct val="80000"/>
              </a:lnSpc>
            </a:pP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p>
        </p:txBody>
      </p:sp>
      <p:sp>
        <p:nvSpPr>
          <p:cNvPr id="20483" name="Content Placeholder 2"/>
          <p:cNvSpPr>
            <a:spLocks noGrp="1"/>
          </p:cNvSpPr>
          <p:nvPr>
            <p:ph idx="1"/>
          </p:nvPr>
        </p:nvSpPr>
        <p:spPr/>
        <p:txBody>
          <a:bodyPr/>
          <a:lstStyle/>
          <a:p>
            <a:r>
              <a:rPr lang="vi-VN" b="1" dirty="0"/>
              <a:t>Potvrda neutralnosti novca: uvođenje evra</a:t>
            </a:r>
            <a:endParaRPr lang="sr-Latn-RS" b="1" dirty="0"/>
          </a:p>
          <a:p>
            <a:r>
              <a:rPr lang="sr-Latn-RS" dirty="0"/>
              <a:t>1€=</a:t>
            </a:r>
            <a:r>
              <a:rPr lang="en-GB" dirty="0"/>
              <a:t>1.95583</a:t>
            </a:r>
            <a:r>
              <a:rPr lang="sr-Latn-RS" dirty="0"/>
              <a:t>DM</a:t>
            </a:r>
            <a:endParaRPr lang="sr-Latn-RS" b="1" dirty="0"/>
          </a:p>
          <a:p>
            <a:r>
              <a:rPr lang="vi-VN" dirty="0"/>
              <a:t>Odličan primer monetarne neutralnosti predstavlja uvođenje</a:t>
            </a:r>
            <a:r>
              <a:rPr lang="en-US" dirty="0"/>
              <a:t> </a:t>
            </a:r>
            <a:r>
              <a:rPr lang="fi-FI" dirty="0" err="1"/>
              <a:t>evra</a:t>
            </a:r>
            <a:r>
              <a:rPr lang="fi-FI" dirty="0"/>
              <a:t>, </a:t>
            </a:r>
            <a:r>
              <a:rPr lang="fi-FI" dirty="0" err="1"/>
              <a:t>valute</a:t>
            </a:r>
            <a:r>
              <a:rPr lang="fi-FI" dirty="0"/>
              <a:t> koju sada koristi </a:t>
            </a:r>
            <a:r>
              <a:rPr lang="fi-FI" dirty="0" err="1"/>
              <a:t>preko</a:t>
            </a:r>
            <a:r>
              <a:rPr lang="fi-FI" dirty="0"/>
              <a:t> 320 </a:t>
            </a:r>
            <a:r>
              <a:rPr lang="fi-FI" dirty="0" err="1"/>
              <a:t>miliona</a:t>
            </a:r>
            <a:r>
              <a:rPr lang="fi-FI" dirty="0"/>
              <a:t> </a:t>
            </a:r>
            <a:r>
              <a:rPr lang="fi-FI" dirty="0" err="1"/>
              <a:t>ljudi</a:t>
            </a:r>
            <a:r>
              <a:rPr lang="fi-FI" dirty="0"/>
              <a:t>.</a:t>
            </a:r>
          </a:p>
          <a:p>
            <a:r>
              <a:rPr lang="pl-PL" dirty="0" err="1"/>
              <a:t>Kratkoročni</a:t>
            </a:r>
            <a:r>
              <a:rPr lang="pl-PL" dirty="0"/>
              <a:t> </a:t>
            </a:r>
            <a:r>
              <a:rPr lang="pl-PL" dirty="0" err="1"/>
              <a:t>uticaj</a:t>
            </a:r>
            <a:r>
              <a:rPr lang="pl-PL" dirty="0"/>
              <a:t> na </a:t>
            </a:r>
            <a:r>
              <a:rPr lang="pl-PL" dirty="0" err="1"/>
              <a:t>inflaciju</a:t>
            </a:r>
            <a:r>
              <a:rPr lang="pl-PL" dirty="0"/>
              <a:t> je </a:t>
            </a:r>
            <a:r>
              <a:rPr lang="pl-PL" dirty="0" err="1"/>
              <a:t>procenjen</a:t>
            </a:r>
            <a:r>
              <a:rPr lang="pl-PL" dirty="0"/>
              <a:t> na 0,2-0,5%</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260648"/>
            <a:ext cx="4248472" cy="4876800"/>
          </a:xfrm>
        </p:spPr>
        <p:txBody>
          <a:bodyPr/>
          <a:lstStyle/>
          <a:p>
            <a:endParaRPr lang="sr-Latn-RS" dirty="0"/>
          </a:p>
          <a:p>
            <a:r>
              <a:rPr lang="en-GB" dirty="0"/>
              <a:t>Z</a:t>
            </a:r>
            <a:r>
              <a:rPr lang="sr-Latn-RS" dirty="0"/>
              <a:t>vanični kurs konverzije:</a:t>
            </a:r>
          </a:p>
          <a:p>
            <a:r>
              <a:rPr lang="sr-Latn-RS" dirty="0"/>
              <a:t>1€=</a:t>
            </a:r>
            <a:r>
              <a:rPr lang="en-GB" dirty="0"/>
              <a:t>1.95583</a:t>
            </a:r>
            <a:r>
              <a:rPr lang="sr-Latn-RS" dirty="0"/>
              <a:t>DM</a:t>
            </a:r>
          </a:p>
          <a:p>
            <a:r>
              <a:rPr lang="en-GB" b="1" dirty="0"/>
              <a:t>O</a:t>
            </a:r>
            <a:r>
              <a:rPr lang="sr-Latn-RS" b="1" dirty="0"/>
              <a:t>sećaj u Srbiji:</a:t>
            </a:r>
            <a:endParaRPr lang="sr-Latn-RS" dirty="0"/>
          </a:p>
          <a:p>
            <a:r>
              <a:rPr lang="en-GB" dirty="0"/>
              <a:t>K</a:t>
            </a:r>
            <a:r>
              <a:rPr lang="sr-Latn-RS" dirty="0"/>
              <a:t>onverzija po kursu 1€=</a:t>
            </a:r>
            <a:r>
              <a:rPr lang="en-GB" dirty="0"/>
              <a:t>1</a:t>
            </a:r>
            <a:r>
              <a:rPr lang="sr-Latn-RS" dirty="0"/>
              <a:t>DM</a:t>
            </a:r>
          </a:p>
          <a:p>
            <a:endParaRPr lang="en-GB" dirty="0"/>
          </a:p>
        </p:txBody>
      </p:sp>
      <p:sp>
        <p:nvSpPr>
          <p:cNvPr id="5" name="Content Placeholder 4"/>
          <p:cNvSpPr>
            <a:spLocks noGrp="1"/>
          </p:cNvSpPr>
          <p:nvPr>
            <p:ph sz="half" idx="2"/>
          </p:nvPr>
        </p:nvSpPr>
        <p:spPr/>
        <p:txBody>
          <a:bodyPr/>
          <a:lstStyle/>
          <a:p>
            <a:pPr>
              <a:buNone/>
            </a:pPr>
            <a:r>
              <a:rPr lang="sr-Latn-RS" b="1" dirty="0"/>
              <a:t>zašto? </a:t>
            </a:r>
          </a:p>
          <a:p>
            <a:pPr>
              <a:buNone/>
            </a:pPr>
            <a:r>
              <a:rPr lang="sr-Latn-RS" b="1" dirty="0"/>
              <a:t>a) zavera</a:t>
            </a:r>
          </a:p>
          <a:p>
            <a:pPr>
              <a:buNone/>
            </a:pPr>
            <a:r>
              <a:rPr lang="sr-Latn-RS" b="1" dirty="0"/>
              <a:t>b) “empirijski dokaz” – cene italijanskih cipela dvostruko skuplje – u evrima</a:t>
            </a:r>
          </a:p>
          <a:p>
            <a:pPr>
              <a:buNone/>
            </a:pPr>
            <a:endParaRPr lang="sr-Latn-RS" b="1" dirty="0"/>
          </a:p>
          <a:p>
            <a:pPr>
              <a:buNone/>
            </a:pPr>
            <a:r>
              <a:rPr lang="sr-Latn-RS" b="1" dirty="0"/>
              <a:t>    cene porasle zbog poskupljenja sirove kože</a:t>
            </a:r>
          </a:p>
          <a:p>
            <a:endParaRPr lang="sr-Latn-RS" b="1" dirty="0"/>
          </a:p>
          <a:p>
            <a:endParaRPr lang="en-GB" dirty="0"/>
          </a:p>
        </p:txBody>
      </p:sp>
      <p:pic>
        <p:nvPicPr>
          <p:cNvPr id="8" name="FRED Graph Chart" descr="FRED Graph">
            <a:hlinkClick r:id="rId2" tooltip="View this chart in your browser. "/>
          </p:cNvPr>
          <p:cNvPicPr>
            <a:picLocks noChangeAspect="1"/>
          </p:cNvPicPr>
          <p:nvPr/>
        </p:nvPicPr>
        <p:blipFill>
          <a:blip r:embed="rId3" cstate="print"/>
          <a:stretch>
            <a:fillRect/>
          </a:stretch>
        </p:blipFill>
        <p:spPr>
          <a:xfrm>
            <a:off x="251520" y="3933056"/>
            <a:ext cx="4104456" cy="27269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Box 9"/>
          <p:cNvSpPr txBox="1">
            <a:spLocks noChangeArrowheads="1"/>
          </p:cNvSpPr>
          <p:nvPr/>
        </p:nvSpPr>
        <p:spPr bwMode="auto">
          <a:xfrm>
            <a:off x="899592" y="6442501"/>
            <a:ext cx="5833220" cy="461665"/>
          </a:xfrm>
          <a:prstGeom prst="rect">
            <a:avLst/>
          </a:prstGeom>
          <a:solidFill>
            <a:srgbClr val="FFFF00">
              <a:alpha val="0"/>
            </a:srgbClr>
          </a:solidFill>
          <a:ln w="9525">
            <a:noFill/>
            <a:miter lim="800000"/>
            <a:headEnd/>
            <a:tailEnd/>
          </a:ln>
        </p:spPr>
        <p:txBody>
          <a:bodyPr wrap="square">
            <a:spAutoFit/>
          </a:bodyPr>
          <a:lstStyle/>
          <a:p>
            <a:endParaRPr lang="en-GB" dirty="0">
              <a:solidFill>
                <a:schemeClr val="accent1">
                  <a:lumMod val="40000"/>
                  <a:lumOff val="60000"/>
                </a:schemeClr>
              </a:solidFill>
            </a:endParaRPr>
          </a:p>
        </p:txBody>
      </p:sp>
      <p:sp>
        <p:nvSpPr>
          <p:cNvPr id="6" name="Title 5"/>
          <p:cNvSpPr>
            <a:spLocks noGrp="1"/>
          </p:cNvSpPr>
          <p:nvPr>
            <p:ph type="title"/>
          </p:nvPr>
        </p:nvSpPr>
        <p:spPr/>
        <p:txBody>
          <a:bodyPr/>
          <a:lstStyle/>
          <a:p>
            <a:endParaRPr lang="en-GB"/>
          </a:p>
        </p:txBody>
      </p:sp>
      <p:sp>
        <p:nvSpPr>
          <p:cNvPr id="7" name="Content Placeholder 6"/>
          <p:cNvSpPr>
            <a:spLocks noGrp="1"/>
          </p:cNvSpPr>
          <p:nvPr>
            <p:ph sz="half" idx="1"/>
          </p:nvPr>
        </p:nvSpPr>
        <p:spPr>
          <a:xfrm>
            <a:off x="755576" y="1981200"/>
            <a:ext cx="8388424" cy="4876800"/>
          </a:xfrm>
        </p:spPr>
        <p:txBody>
          <a:bodyPr/>
          <a:lstStyle/>
          <a:p>
            <a:r>
              <a:rPr lang="vi-VN" dirty="0">
                <a:solidFill>
                  <a:schemeClr val="accent1">
                    <a:lumMod val="40000"/>
                    <a:lumOff val="60000"/>
                  </a:schemeClr>
                </a:solidFill>
              </a:rPr>
              <a:t>Ako ste 5 oktobra 2000. godine imali 1000 nemačkih maraka,</a:t>
            </a:r>
            <a:r>
              <a:rPr lang="sr-Latn-RS" dirty="0">
                <a:solidFill>
                  <a:schemeClr val="accent1">
                    <a:lumMod val="40000"/>
                    <a:lumOff val="60000"/>
                  </a:schemeClr>
                </a:solidFill>
              </a:rPr>
              <a:t> dakle, 500€ (zamena po kursu 1€=2DEM)</a:t>
            </a:r>
          </a:p>
          <a:p>
            <a:r>
              <a:rPr lang="vi-VN" dirty="0">
                <a:solidFill>
                  <a:schemeClr val="accent1">
                    <a:lumMod val="40000"/>
                    <a:lumOff val="60000"/>
                  </a:schemeClr>
                </a:solidFill>
              </a:rPr>
              <a:t>kolika je vrednost robe koju </a:t>
            </a:r>
            <a:r>
              <a:rPr lang="sr-Latn-RS" dirty="0">
                <a:solidFill>
                  <a:schemeClr val="accent1">
                    <a:lumMod val="40000"/>
                    <a:lumOff val="60000"/>
                  </a:schemeClr>
                </a:solidFill>
              </a:rPr>
              <a:t>2002.</a:t>
            </a:r>
            <a:r>
              <a:rPr lang="vi-VN" dirty="0">
                <a:solidFill>
                  <a:schemeClr val="accent1">
                    <a:lumMod val="40000"/>
                    <a:lumOff val="60000"/>
                  </a:schemeClr>
                </a:solidFill>
              </a:rPr>
              <a:t> za taj novac možete u Srbiji da kupite)? </a:t>
            </a:r>
            <a:endParaRPr lang="sr-Latn-RS" dirty="0">
              <a:solidFill>
                <a:schemeClr val="accent1">
                  <a:lumMod val="40000"/>
                  <a:lumOff val="60000"/>
                </a:schemeClr>
              </a:solidFill>
            </a:endParaRPr>
          </a:p>
          <a:p>
            <a:endParaRPr lang="en-US" dirty="0">
              <a:solidFill>
                <a:schemeClr val="accent1">
                  <a:lumMod val="40000"/>
                  <a:lumOff val="60000"/>
                </a:schemeClr>
              </a:solidFill>
            </a:endParaRPr>
          </a:p>
        </p:txBody>
      </p:sp>
      <p:sp>
        <p:nvSpPr>
          <p:cNvPr id="11" name="Rectangle 10"/>
          <p:cNvSpPr/>
          <p:nvPr/>
        </p:nvSpPr>
        <p:spPr>
          <a:xfrm>
            <a:off x="755576" y="620688"/>
            <a:ext cx="7632848" cy="1077218"/>
          </a:xfrm>
          <a:prstGeom prst="rect">
            <a:avLst/>
          </a:prstGeom>
        </p:spPr>
        <p:txBody>
          <a:bodyPr wrap="square">
            <a:spAutoFit/>
          </a:bodyPr>
          <a:lstStyle/>
          <a:p>
            <a:r>
              <a:rPr lang="sr-Latn-RS" sz="3200" dirty="0">
                <a:solidFill>
                  <a:schemeClr val="accent1">
                    <a:lumMod val="40000"/>
                    <a:lumOff val="60000"/>
                  </a:schemeClr>
                </a:solidFill>
                <a:latin typeface="+mj-lt"/>
              </a:rPr>
              <a:t>zašto svi u Srbiji pričaju o velikoj zaveri i kursu 1DEM=1€?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a:xfrm>
            <a:off x="-108520" y="914400"/>
            <a:ext cx="8928992" cy="5943600"/>
          </a:xfrm>
        </p:spPr>
        <p:txBody>
          <a:bodyPr/>
          <a:lstStyle/>
          <a:p>
            <a:r>
              <a:rPr lang="sr-Latn-RS" dirty="0">
                <a:solidFill>
                  <a:schemeClr val="accent1">
                    <a:lumMod val="40000"/>
                    <a:lumOff val="60000"/>
                  </a:schemeClr>
                </a:solidFill>
              </a:rPr>
              <a:t>Ako je i</a:t>
            </a:r>
            <a:r>
              <a:rPr lang="en-US" dirty="0" err="1">
                <a:solidFill>
                  <a:schemeClr val="accent1">
                    <a:lumMod val="40000"/>
                    <a:lumOff val="60000"/>
                  </a:schemeClr>
                </a:solidFill>
              </a:rPr>
              <a:t>nflacija</a:t>
            </a:r>
            <a:r>
              <a:rPr lang="sr-Latn-RS" dirty="0">
                <a:solidFill>
                  <a:schemeClr val="accent1">
                    <a:lumMod val="40000"/>
                    <a:lumOff val="60000"/>
                  </a:schemeClr>
                </a:solidFill>
              </a:rPr>
              <a:t>100%,  a kurs miruje (1€ = 60 din)</a:t>
            </a:r>
          </a:p>
          <a:p>
            <a:r>
              <a:rPr lang="en-GB" u="sng" dirty="0">
                <a:solidFill>
                  <a:schemeClr val="accent1">
                    <a:lumMod val="40000"/>
                    <a:lumOff val="60000"/>
                  </a:schemeClr>
                </a:solidFill>
              </a:rPr>
              <a:t>S</a:t>
            </a:r>
            <a:r>
              <a:rPr lang="sr-Latn-RS" u="sng" dirty="0">
                <a:solidFill>
                  <a:schemeClr val="accent1">
                    <a:lumMod val="40000"/>
                    <a:lumOff val="60000"/>
                  </a:schemeClr>
                </a:solidFill>
              </a:rPr>
              <a:t>a dinarima koji manje vrede može se kupiti sve manje robe ili deviza. </a:t>
            </a:r>
            <a:r>
              <a:rPr lang="sr-Latn-RS" dirty="0">
                <a:solidFill>
                  <a:schemeClr val="accent1">
                    <a:lumMod val="40000"/>
                    <a:lumOff val="60000"/>
                  </a:schemeClr>
                </a:solidFill>
              </a:rPr>
              <a:t>Koliko?</a:t>
            </a:r>
          </a:p>
          <a:p>
            <a:endParaRPr lang="sr-Latn-RS" dirty="0">
              <a:solidFill>
                <a:schemeClr val="accent1">
                  <a:lumMod val="40000"/>
                  <a:lumOff val="60000"/>
                </a:schemeClr>
              </a:solidFill>
            </a:endParaRPr>
          </a:p>
          <a:p>
            <a:endParaRPr lang="sr-Latn-RS" dirty="0">
              <a:solidFill>
                <a:schemeClr val="accent1">
                  <a:lumMod val="40000"/>
                  <a:lumOff val="60000"/>
                </a:schemeClr>
              </a:solidFill>
            </a:endParaRPr>
          </a:p>
          <a:p>
            <a:endParaRPr lang="sr-Latn-RS" dirty="0">
              <a:solidFill>
                <a:schemeClr val="accent1">
                  <a:lumMod val="40000"/>
                  <a:lumOff val="60000"/>
                </a:schemeClr>
              </a:solidFill>
            </a:endParaRPr>
          </a:p>
          <a:p>
            <a:endParaRPr lang="sr-Latn-RS" dirty="0">
              <a:solidFill>
                <a:schemeClr val="accent1">
                  <a:lumMod val="40000"/>
                  <a:lumOff val="60000"/>
                </a:schemeClr>
              </a:solidFill>
            </a:endParaRPr>
          </a:p>
          <a:p>
            <a:endParaRPr lang="en-GB" dirty="0"/>
          </a:p>
        </p:txBody>
      </p:sp>
      <p:sp>
        <p:nvSpPr>
          <p:cNvPr id="4" name="Content Placeholder 3"/>
          <p:cNvSpPr>
            <a:spLocks noGrp="1"/>
          </p:cNvSpPr>
          <p:nvPr>
            <p:ph sz="half" idx="2"/>
          </p:nvPr>
        </p:nvSpPr>
        <p:spPr>
          <a:xfrm>
            <a:off x="179512" y="5805264"/>
            <a:ext cx="8964488" cy="576064"/>
          </a:xfrm>
        </p:spPr>
        <p:txBody>
          <a:bodyPr/>
          <a:lstStyle/>
          <a:p>
            <a:endParaRPr lang="sr-Latn-RS" dirty="0">
              <a:solidFill>
                <a:schemeClr val="accent1">
                  <a:lumMod val="40000"/>
                  <a:lumOff val="60000"/>
                </a:schemeClr>
              </a:solidFill>
            </a:endParaRPr>
          </a:p>
          <a:p>
            <a:endParaRPr lang="sr-Latn-RS" dirty="0">
              <a:solidFill>
                <a:schemeClr val="accent1">
                  <a:lumMod val="40000"/>
                  <a:lumOff val="60000"/>
                </a:schemeClr>
              </a:solidFill>
            </a:endParaRPr>
          </a:p>
          <a:p>
            <a:endParaRPr lang="sr-Latn-RS" dirty="0">
              <a:solidFill>
                <a:schemeClr val="accent1">
                  <a:lumMod val="40000"/>
                  <a:lumOff val="60000"/>
                </a:schemeClr>
              </a:solidFill>
            </a:endParaRPr>
          </a:p>
          <a:p>
            <a:endParaRPr lang="sr-Latn-RS" dirty="0">
              <a:solidFill>
                <a:schemeClr val="accent1">
                  <a:lumMod val="40000"/>
                  <a:lumOff val="60000"/>
                </a:schemeClr>
              </a:solidFill>
            </a:endParaRPr>
          </a:p>
          <a:p>
            <a:r>
              <a:rPr lang="sr-Latn-RS" dirty="0">
                <a:solidFill>
                  <a:schemeClr val="accent1">
                    <a:lumMod val="40000"/>
                    <a:lumOff val="60000"/>
                  </a:schemeClr>
                </a:solidFill>
              </a:rPr>
              <a:t>A KOD NAS-1DM = 1€</a:t>
            </a:r>
          </a:p>
          <a:p>
            <a:endParaRPr lang="sr-Latn-RS" dirty="0">
              <a:solidFill>
                <a:schemeClr val="accent1">
                  <a:lumMod val="40000"/>
                  <a:lumOff val="60000"/>
                </a:schemeClr>
              </a:solidFill>
            </a:endParaRPr>
          </a:p>
          <a:p>
            <a:endParaRPr lang="en-GB" dirty="0"/>
          </a:p>
        </p:txBody>
      </p:sp>
      <p:graphicFrame>
        <p:nvGraphicFramePr>
          <p:cNvPr id="11" name="Table 10"/>
          <p:cNvGraphicFramePr>
            <a:graphicFrameLocks noGrp="1"/>
          </p:cNvGraphicFramePr>
          <p:nvPr/>
        </p:nvGraphicFramePr>
        <p:xfrm>
          <a:off x="611560" y="2420888"/>
          <a:ext cx="7248128" cy="4176464"/>
        </p:xfrm>
        <a:graphic>
          <a:graphicData uri="http://schemas.openxmlformats.org/drawingml/2006/table">
            <a:tbl>
              <a:tblPr firstRow="1" bandRow="1">
                <a:tableStyleId>{00A15C55-8517-42AA-B614-E9B94910E393}</a:tableStyleId>
              </a:tblPr>
              <a:tblGrid>
                <a:gridCol w="3624064">
                  <a:extLst>
                    <a:ext uri="{9D8B030D-6E8A-4147-A177-3AD203B41FA5}">
                      <a16:colId xmlns:a16="http://schemas.microsoft.com/office/drawing/2014/main" val="20000"/>
                    </a:ext>
                  </a:extLst>
                </a:gridCol>
                <a:gridCol w="3624064">
                  <a:extLst>
                    <a:ext uri="{9D8B030D-6E8A-4147-A177-3AD203B41FA5}">
                      <a16:colId xmlns:a16="http://schemas.microsoft.com/office/drawing/2014/main" val="20001"/>
                    </a:ext>
                  </a:extLst>
                </a:gridCol>
              </a:tblGrid>
              <a:tr h="146301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chemeClr val="accent1">
                              <a:lumMod val="40000"/>
                              <a:lumOff val="60000"/>
                            </a:schemeClr>
                          </a:solidFill>
                        </a:rPr>
                        <a:t>A</a:t>
                      </a:r>
                      <a:r>
                        <a:rPr lang="sr-Latn-RS" sz="3600" dirty="0">
                          <a:solidFill>
                            <a:schemeClr val="accent1">
                              <a:lumMod val="40000"/>
                              <a:lumOff val="60000"/>
                            </a:schemeClr>
                          </a:solidFill>
                        </a:rPr>
                        <a:t>ko je 1€→2DM</a:t>
                      </a: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3600" dirty="0">
                          <a:solidFill>
                            <a:schemeClr val="accent1">
                              <a:lumMod val="40000"/>
                              <a:lumOff val="60000"/>
                            </a:schemeClr>
                          </a:solidFill>
                        </a:rPr>
                        <a:t>1000</a:t>
                      </a:r>
                      <a:r>
                        <a:rPr lang="sr-Latn-RS" sz="3600" baseline="0" dirty="0">
                          <a:solidFill>
                            <a:schemeClr val="accent1">
                              <a:lumMod val="40000"/>
                              <a:lumOff val="60000"/>
                            </a:schemeClr>
                          </a:solidFill>
                        </a:rPr>
                        <a:t> DM= 500</a:t>
                      </a:r>
                      <a:r>
                        <a:rPr lang="sr-Latn-RS" sz="3600" dirty="0">
                          <a:solidFill>
                            <a:schemeClr val="accent1">
                              <a:lumMod val="40000"/>
                              <a:lumOff val="60000"/>
                            </a:schemeClr>
                          </a:solidFill>
                        </a:rPr>
                        <a:t>€, ali...</a:t>
                      </a:r>
                    </a:p>
                  </a:txBody>
                  <a:tcPr/>
                </a:tc>
                <a:tc hMerge="1">
                  <a:txBody>
                    <a:bodyPr/>
                    <a:lstStyle/>
                    <a:p>
                      <a:endParaRPr lang="en-GB"/>
                    </a:p>
                  </a:txBody>
                  <a:tcPr/>
                </a:tc>
                <a:extLst>
                  <a:ext uri="{0D108BD9-81ED-4DB2-BD59-A6C34878D82A}">
                    <a16:rowId xmlns:a16="http://schemas.microsoft.com/office/drawing/2014/main" val="10000"/>
                  </a:ext>
                </a:extLst>
              </a:tr>
              <a:tr h="456410">
                <a:tc gridSpan="2">
                  <a:txBody>
                    <a:bodyPr/>
                    <a:lstStyle/>
                    <a:p>
                      <a:pPr algn="ctr"/>
                      <a:r>
                        <a:rPr lang="en-GB" dirty="0"/>
                        <a:t>I</a:t>
                      </a:r>
                      <a:r>
                        <a:rPr lang="sr-Latn-RS" dirty="0"/>
                        <a:t>nflacija</a:t>
                      </a:r>
                      <a:endParaRPr lang="en-GB" dirty="0"/>
                    </a:p>
                  </a:txBody>
                  <a:tcPr/>
                </a:tc>
                <a:tc hMerge="1">
                  <a:txBody>
                    <a:bodyPr/>
                    <a:lstStyle/>
                    <a:p>
                      <a:endParaRPr lang="en-GB" dirty="0"/>
                    </a:p>
                  </a:txBody>
                  <a:tcPr/>
                </a:tc>
                <a:extLst>
                  <a:ext uri="{0D108BD9-81ED-4DB2-BD59-A6C34878D82A}">
                    <a16:rowId xmlns:a16="http://schemas.microsoft.com/office/drawing/2014/main" val="10001"/>
                  </a:ext>
                </a:extLst>
              </a:tr>
              <a:tr h="4564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dirty="0"/>
                        <a:t>100%</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A</a:t>
                      </a:r>
                      <a:r>
                        <a:rPr lang="sr-Latn-RS" dirty="0"/>
                        <a:t> inflacija je bila - 156%</a:t>
                      </a:r>
                      <a:endParaRPr lang="en-GB" dirty="0"/>
                    </a:p>
                  </a:txBody>
                  <a:tcPr/>
                </a:tc>
                <a:extLst>
                  <a:ext uri="{0D108BD9-81ED-4DB2-BD59-A6C34878D82A}">
                    <a16:rowId xmlns:a16="http://schemas.microsoft.com/office/drawing/2014/main" val="10002"/>
                  </a:ext>
                </a:extLst>
              </a:tr>
              <a:tr h="1800631">
                <a:tc>
                  <a:txBody>
                    <a:bodyPr/>
                    <a:lstStyle/>
                    <a:p>
                      <a:r>
                        <a:rPr lang="sr-Latn-RS" dirty="0">
                          <a:solidFill>
                            <a:schemeClr val="tx1"/>
                          </a:solidFill>
                        </a:rPr>
                        <a:t>kupovna moć:</a:t>
                      </a:r>
                    </a:p>
                    <a:p>
                      <a:endParaRPr lang="sr-Latn-RS" dirty="0">
                        <a:solidFill>
                          <a:schemeClr val="tx1"/>
                        </a:solidFill>
                      </a:endParaRPr>
                    </a:p>
                    <a:p>
                      <a:r>
                        <a:rPr lang="sr-Latn-RS" dirty="0">
                          <a:solidFill>
                            <a:schemeClr val="tx1"/>
                          </a:solidFill>
                        </a:rPr>
                        <a:t>1000DM/200*100=500DM</a:t>
                      </a:r>
                    </a:p>
                    <a:p>
                      <a:pPr lvl="0"/>
                      <a:r>
                        <a:rPr lang="sr-Latn-RS" dirty="0">
                          <a:solidFill>
                            <a:schemeClr val="tx1"/>
                          </a:solidFill>
                        </a:rPr>
                        <a:t>≈250€</a:t>
                      </a:r>
                    </a:p>
                    <a:p>
                      <a:endParaRPr lang="en-GB" dirty="0"/>
                    </a:p>
                  </a:txBody>
                  <a:tcPr/>
                </a:tc>
                <a:tc>
                  <a:txBody>
                    <a:bodyPr/>
                    <a:lstStyle/>
                    <a:p>
                      <a:r>
                        <a:rPr lang="sr-Latn-RS" dirty="0">
                          <a:solidFill>
                            <a:schemeClr val="tx1"/>
                          </a:solidFill>
                        </a:rPr>
                        <a:t>kupovna moć:</a:t>
                      </a:r>
                    </a:p>
                    <a:p>
                      <a:endParaRPr lang="sr-Latn-RS" dirty="0">
                        <a:solidFill>
                          <a:schemeClr val="tx1"/>
                        </a:solidFill>
                      </a:endParaRPr>
                    </a:p>
                    <a:p>
                      <a:r>
                        <a:rPr lang="sr-Latn-RS" dirty="0">
                          <a:solidFill>
                            <a:schemeClr val="tx1"/>
                          </a:solidFill>
                        </a:rPr>
                        <a:t>1000DM/256*100=390DM</a:t>
                      </a:r>
                    </a:p>
                    <a:p>
                      <a:pPr lvl="0"/>
                      <a:r>
                        <a:rPr lang="sr-Latn-RS" dirty="0">
                          <a:solidFill>
                            <a:schemeClr val="tx1"/>
                          </a:solidFill>
                        </a:rPr>
                        <a:t>≈200€</a:t>
                      </a:r>
                    </a:p>
                    <a:p>
                      <a:endParaRPr lang="en-GB" dirty="0"/>
                    </a:p>
                  </a:txBody>
                  <a:tcPr/>
                </a:tc>
                <a:extLst>
                  <a:ext uri="{0D108BD9-81ED-4DB2-BD59-A6C34878D82A}">
                    <a16:rowId xmlns:a16="http://schemas.microsoft.com/office/drawing/2014/main" val="10003"/>
                  </a:ext>
                </a:extLst>
              </a:tr>
            </a:tbl>
          </a:graphicData>
        </a:graphic>
      </p:graphicFrame>
      <p:sp>
        <p:nvSpPr>
          <p:cNvPr id="10" name="Oval 9"/>
          <p:cNvSpPr/>
          <p:nvPr/>
        </p:nvSpPr>
        <p:spPr>
          <a:xfrm>
            <a:off x="539552" y="5589240"/>
            <a:ext cx="1152128" cy="504056"/>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GB"/>
          </a:p>
        </p:txBody>
      </p:sp>
      <p:sp>
        <p:nvSpPr>
          <p:cNvPr id="21507" name="Content Placeholder 2"/>
          <p:cNvSpPr>
            <a:spLocks noGrp="1"/>
          </p:cNvSpPr>
          <p:nvPr>
            <p:ph idx="1"/>
          </p:nvPr>
        </p:nvSpPr>
        <p:spPr/>
        <p:txBody>
          <a:bodyPr/>
          <a:lstStyle/>
          <a:p>
            <a:r>
              <a:rPr lang="en-GB" dirty="0" err="1"/>
              <a:t>Sta</a:t>
            </a:r>
            <a:r>
              <a:rPr lang="en-GB" dirty="0"/>
              <a:t> se </a:t>
            </a:r>
            <a:r>
              <a:rPr lang="en-GB" dirty="0" err="1"/>
              <a:t>desilo</a:t>
            </a:r>
            <a:r>
              <a:rPr lang="en-GB" dirty="0"/>
              <a:t> u </a:t>
            </a:r>
            <a:r>
              <a:rPr lang="en-GB" dirty="0" err="1"/>
              <a:t>Srbiji</a:t>
            </a:r>
            <a:endParaRPr lang="en-GB" dirty="0"/>
          </a:p>
          <a:p>
            <a:endParaRPr lang="en-GB" dirty="0"/>
          </a:p>
          <a:p>
            <a:endParaRPr lang="en-GB" dirty="0"/>
          </a:p>
          <a:p>
            <a:endParaRPr lang="en-GB" dirty="0"/>
          </a:p>
          <a:p>
            <a:endParaRPr lang="en-GB" dirty="0"/>
          </a:p>
          <a:p>
            <a:endParaRPr lang="en-GB" dirty="0"/>
          </a:p>
        </p:txBody>
      </p:sp>
      <p:graphicFrame>
        <p:nvGraphicFramePr>
          <p:cNvPr id="5" name="Chart 4"/>
          <p:cNvGraphicFramePr>
            <a:graphicFrameLocks/>
          </p:cNvGraphicFramePr>
          <p:nvPr/>
        </p:nvGraphicFramePr>
        <p:xfrm>
          <a:off x="539552" y="1772816"/>
          <a:ext cx="8136904"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12513759_970286126389454_64422033229179891_o.jpg"/>
          <p:cNvPicPr>
            <a:picLocks noGrp="1" noChangeAspect="1"/>
          </p:cNvPicPr>
          <p:nvPr>
            <p:ph sz="half" idx="1"/>
          </p:nvPr>
        </p:nvPicPr>
        <p:blipFill>
          <a:blip r:embed="rId2" cstate="print"/>
          <a:srcRect r="35816"/>
          <a:stretch>
            <a:fillRect/>
          </a:stretch>
        </p:blipFill>
        <p:spPr>
          <a:xfrm>
            <a:off x="683568" y="1124744"/>
            <a:ext cx="5976664" cy="3660154"/>
          </a:xfrm>
        </p:spPr>
      </p:pic>
      <p:grpSp>
        <p:nvGrpSpPr>
          <p:cNvPr id="10" name="Group 9"/>
          <p:cNvGrpSpPr/>
          <p:nvPr/>
        </p:nvGrpSpPr>
        <p:grpSpPr>
          <a:xfrm>
            <a:off x="0" y="0"/>
            <a:ext cx="3335132" cy="3660154"/>
            <a:chOff x="0" y="0"/>
            <a:chExt cx="3335132" cy="3660154"/>
          </a:xfrm>
        </p:grpSpPr>
        <p:pic>
          <p:nvPicPr>
            <p:cNvPr id="7" name="Content Placeholder 5" descr="12513759_970286126389454_64422033229179891_o.jpg"/>
            <p:cNvPicPr>
              <a:picLocks noChangeAspect="1"/>
            </p:cNvPicPr>
            <p:nvPr/>
          </p:nvPicPr>
          <p:blipFill>
            <a:blip r:embed="rId2" cstate="print"/>
            <a:srcRect l="64184"/>
            <a:stretch>
              <a:fillRect/>
            </a:stretch>
          </p:blipFill>
          <p:spPr bwMode="auto">
            <a:xfrm>
              <a:off x="0" y="0"/>
              <a:ext cx="3335132" cy="3660154"/>
            </a:xfrm>
            <a:prstGeom prst="rect">
              <a:avLst/>
            </a:prstGeom>
            <a:noFill/>
            <a:ln w="9525">
              <a:noFill/>
              <a:miter lim="800000"/>
              <a:headEnd/>
              <a:tailEnd/>
            </a:ln>
          </p:spPr>
        </p:pic>
        <p:cxnSp>
          <p:nvCxnSpPr>
            <p:cNvPr id="9" name="Straight Connector 8"/>
            <p:cNvCxnSpPr/>
            <p:nvPr/>
          </p:nvCxnSpPr>
          <p:spPr>
            <a:xfrm>
              <a:off x="2339752" y="764704"/>
              <a:ext cx="0" cy="187220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3"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par>
                                <p:cTn id="15" presetID="6" presetClass="emph" presetSubtype="0" fill="hold" nodeType="withEffect">
                                  <p:stCondLst>
                                    <p:cond delay="0"/>
                                  </p:stCondLst>
                                  <p:childTnLst>
                                    <p:animScale>
                                      <p:cBhvr>
                                        <p:cTn id="16" dur="2000" fill="hold"/>
                                        <p:tgtEl>
                                          <p:spTgt spid="10"/>
                                        </p:tgtEl>
                                      </p:cBhvr>
                                      <p:by x="150000" y="150000"/>
                                    </p:animScale>
                                  </p:childTnLst>
                                </p:cTn>
                              </p:par>
                              <p:par>
                                <p:cTn id="17" presetID="49" presetClass="path" presetSubtype="0" accel="50000" decel="50000" fill="hold" nodeType="withEffect">
                                  <p:stCondLst>
                                    <p:cond delay="0"/>
                                  </p:stCondLst>
                                  <p:childTnLst>
                                    <p:animMotion origin="layout" path="M 0 0  L 0.25 0.3331  E" pathEditMode="relative" ptsTypes="">
                                      <p:cBhvr>
                                        <p:cTn id="18"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p>
        </p:txBody>
      </p:sp>
      <p:sp>
        <p:nvSpPr>
          <p:cNvPr id="14339" name="Content Placeholder 2"/>
          <p:cNvSpPr>
            <a:spLocks noGrp="1"/>
          </p:cNvSpPr>
          <p:nvPr>
            <p:ph idx="1"/>
          </p:nvPr>
        </p:nvSpPr>
        <p:spPr/>
        <p:txBody>
          <a:bodyPr/>
          <a:lstStyle/>
          <a:p>
            <a:r>
              <a:rPr lang="sr-Latn-CS" dirty="0"/>
              <a:t>Najpre – novac</a:t>
            </a:r>
          </a:p>
          <a:p>
            <a:r>
              <a:rPr lang="sr-Latn-CS" dirty="0"/>
              <a:t>Pa devizni kurs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ontent Placeholder 3"/>
          <p:cNvSpPr>
            <a:spLocks noGrp="1"/>
          </p:cNvSpPr>
          <p:nvPr>
            <p:ph sz="half" idx="1"/>
          </p:nvPr>
        </p:nvSpPr>
        <p:spPr/>
        <p:txBody>
          <a:bodyPr/>
          <a:lstStyle/>
          <a:p>
            <a:r>
              <a:rPr lang="en-US"/>
              <a:t>BRITANSKA KONVENCIJA	</a:t>
            </a:r>
          </a:p>
          <a:p>
            <a:endParaRPr lang="en-US"/>
          </a:p>
          <a:p>
            <a:r>
              <a:rPr lang="en-US"/>
              <a:t>0.8 evrocenti za 1din</a:t>
            </a:r>
          </a:p>
        </p:txBody>
      </p:sp>
      <p:sp>
        <p:nvSpPr>
          <p:cNvPr id="22531" name="Content Placeholder 4"/>
          <p:cNvSpPr>
            <a:spLocks noGrp="1"/>
          </p:cNvSpPr>
          <p:nvPr>
            <p:ph sz="half" idx="2"/>
          </p:nvPr>
        </p:nvSpPr>
        <p:spPr/>
        <p:txBody>
          <a:bodyPr/>
          <a:lstStyle/>
          <a:p>
            <a:r>
              <a:rPr lang="en-US" dirty="0" err="1"/>
              <a:t>EVROPSKA</a:t>
            </a:r>
            <a:r>
              <a:rPr lang="en-US" dirty="0"/>
              <a:t> </a:t>
            </a:r>
            <a:r>
              <a:rPr lang="en-US" dirty="0" err="1"/>
              <a:t>KONVENCIJA</a:t>
            </a:r>
            <a:endParaRPr lang="en-US" dirty="0"/>
          </a:p>
          <a:p>
            <a:endParaRPr lang="en-US" dirty="0"/>
          </a:p>
          <a:p>
            <a:r>
              <a:rPr lang="en-US" dirty="0"/>
              <a:t>12</a:t>
            </a:r>
            <a:r>
              <a:rPr lang="sr-Latn-RS" dirty="0"/>
              <a:t>3</a:t>
            </a:r>
            <a:r>
              <a:rPr lang="en-US" dirty="0"/>
              <a:t> </a:t>
            </a:r>
            <a:r>
              <a:rPr lang="en-US" dirty="0" err="1"/>
              <a:t>dinara</a:t>
            </a:r>
            <a:r>
              <a:rPr lang="en-US" dirty="0"/>
              <a:t> </a:t>
            </a:r>
            <a:r>
              <a:rPr lang="en-US" dirty="0" err="1"/>
              <a:t>za</a:t>
            </a:r>
            <a:r>
              <a:rPr lang="en-US" dirty="0"/>
              <a:t> </a:t>
            </a:r>
            <a:r>
              <a:rPr lang="en-US" dirty="0" err="1"/>
              <a:t>evro</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85800" y="914400"/>
            <a:ext cx="8458200" cy="4876800"/>
          </a:xfrm>
        </p:spPr>
        <p:txBody>
          <a:bodyPr/>
          <a:lstStyle/>
          <a:p>
            <a:pPr eaLnBrk="1" hangingPunct="1"/>
            <a:r>
              <a:rPr lang="it-IT" sz="2800"/>
              <a:t>Nominalni devizni kursevi menjaju se brzo, a cene sporo</a:t>
            </a:r>
          </a:p>
          <a:p>
            <a:pPr eaLnBrk="1" hangingPunct="1"/>
            <a:endParaRPr lang="sr-Latn-CS" sz="2800"/>
          </a:p>
          <a:p>
            <a:pPr eaLnBrk="1" hangingPunct="1"/>
            <a:endParaRPr lang="sr-Latn-CS" sz="2800"/>
          </a:p>
          <a:p>
            <a:pPr eaLnBrk="1" hangingPunct="1"/>
            <a:endParaRPr lang="it-IT" sz="2800"/>
          </a:p>
          <a:p>
            <a:pPr eaLnBrk="1" hangingPunct="1"/>
            <a:endParaRPr lang="it-IT" sz="2800"/>
          </a:p>
          <a:p>
            <a:pPr eaLnBrk="1" hangingPunct="1"/>
            <a:r>
              <a:rPr lang="en-US" sz="2800"/>
              <a:t>Ako se domaći i inostrani indeksi cena budu mnogo </a:t>
            </a:r>
            <a:r>
              <a:rPr lang="sr-Latn-CS" sz="2800"/>
              <a:t>r</a:t>
            </a:r>
            <a:r>
              <a:rPr lang="en-US" sz="2800"/>
              <a:t>azlikovali, </a:t>
            </a:r>
            <a:endParaRPr lang="sr-Latn-CS" sz="2800"/>
          </a:p>
          <a:p>
            <a:pPr eaLnBrk="1" hangingPunct="1"/>
            <a:r>
              <a:rPr lang="en-US" sz="2800"/>
              <a:t>može doći do potpunog </a:t>
            </a:r>
            <a:r>
              <a:rPr lang="sr-Latn-CS" sz="2800"/>
              <a:t> </a:t>
            </a:r>
            <a:r>
              <a:rPr lang="en-US" sz="2800"/>
              <a:t>razdvajanja realnog i nominalnog kursa</a:t>
            </a:r>
          </a:p>
        </p:txBody>
      </p:sp>
      <p:pic>
        <p:nvPicPr>
          <p:cNvPr id="23555" name="Picture 9"/>
          <p:cNvPicPr>
            <a:picLocks noChangeAspect="1" noChangeArrowheads="1"/>
          </p:cNvPicPr>
          <p:nvPr/>
        </p:nvPicPr>
        <p:blipFill>
          <a:blip r:embed="rId2" cstate="print"/>
          <a:srcRect/>
          <a:stretch>
            <a:fillRect/>
          </a:stretch>
        </p:blipFill>
        <p:spPr bwMode="auto">
          <a:xfrm>
            <a:off x="2327275" y="2362200"/>
            <a:ext cx="4102100" cy="12096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a:p>
        </p:txBody>
      </p:sp>
      <p:sp>
        <p:nvSpPr>
          <p:cNvPr id="25603" name="Content Placeholder 2"/>
          <p:cNvSpPr>
            <a:spLocks noGrp="1"/>
          </p:cNvSpPr>
          <p:nvPr>
            <p:ph idx="1"/>
          </p:nvPr>
        </p:nvSpPr>
        <p:spPr>
          <a:xfrm>
            <a:off x="685800" y="914400"/>
            <a:ext cx="8029575" cy="4876800"/>
          </a:xfrm>
        </p:spPr>
        <p:txBody>
          <a:bodyPr/>
          <a:lstStyle/>
          <a:p>
            <a:pPr eaLnBrk="1" hangingPunct="1"/>
            <a:r>
              <a:rPr lang="pl-PL" sz="3600"/>
              <a:t>izgleda da na dugi rok nominalni</a:t>
            </a:r>
            <a:r>
              <a:rPr lang="en-US" sz="3600"/>
              <a:t> </a:t>
            </a:r>
            <a:r>
              <a:rPr lang="pl-PL" sz="3600"/>
              <a:t>i realni kursevi imaju potpuno samostalne putanje,</a:t>
            </a:r>
          </a:p>
          <a:p>
            <a:pPr eaLnBrk="1" hangingPunct="1"/>
            <a:endParaRPr lang="en-US" sz="3600"/>
          </a:p>
          <a:p>
            <a:pPr eaLnBrk="1" hangingPunct="1"/>
            <a:r>
              <a:rPr lang="pl-PL" sz="3600"/>
              <a:t>posebno proučavamo realni</a:t>
            </a:r>
          </a:p>
          <a:p>
            <a:pPr eaLnBrk="1" hangingPunct="1"/>
            <a:r>
              <a:rPr lang="pl-PL" sz="3600"/>
              <a:t>devizni kurs (u ovom</a:t>
            </a:r>
            <a:r>
              <a:rPr lang="en-US" sz="3600"/>
              <a:t>)</a:t>
            </a:r>
            <a:r>
              <a:rPr lang="pl-PL" sz="3600"/>
              <a:t> i nominalni devizni</a:t>
            </a:r>
            <a:r>
              <a:rPr lang="en-US" sz="3600"/>
              <a:t> kurs (u poglavlju 19).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de-DE"/>
              <a:t>Slika 7.3</a:t>
            </a:r>
            <a:endParaRPr lang="en-GB"/>
          </a:p>
        </p:txBody>
      </p:sp>
      <p:pic>
        <p:nvPicPr>
          <p:cNvPr id="181252" name="Picture 4"/>
          <p:cNvPicPr>
            <a:picLocks noChangeAspect="1" noChangeArrowheads="1"/>
          </p:cNvPicPr>
          <p:nvPr/>
        </p:nvPicPr>
        <p:blipFill>
          <a:blip r:embed="rId3" cstate="print"/>
          <a:srcRect/>
          <a:stretch>
            <a:fillRect/>
          </a:stretch>
        </p:blipFill>
        <p:spPr bwMode="auto">
          <a:xfrm>
            <a:off x="2339975" y="3213100"/>
            <a:ext cx="4543425" cy="633413"/>
          </a:xfrm>
          <a:prstGeom prst="rect">
            <a:avLst/>
          </a:prstGeom>
          <a:noFill/>
          <a:ln w="9525">
            <a:noFill/>
            <a:miter lim="800000"/>
            <a:headEnd/>
            <a:tailEnd/>
          </a:ln>
        </p:spPr>
      </p:pic>
      <p:pic>
        <p:nvPicPr>
          <p:cNvPr id="181253" name="Picture 5"/>
          <p:cNvPicPr>
            <a:picLocks noChangeAspect="1" noChangeArrowheads="1"/>
          </p:cNvPicPr>
          <p:nvPr/>
        </p:nvPicPr>
        <p:blipFill>
          <a:blip r:embed="rId4" cstate="print"/>
          <a:srcRect/>
          <a:stretch>
            <a:fillRect/>
          </a:stretch>
        </p:blipFill>
        <p:spPr bwMode="auto">
          <a:xfrm>
            <a:off x="2484438" y="4292600"/>
            <a:ext cx="4325937" cy="933450"/>
          </a:xfrm>
          <a:prstGeom prst="rect">
            <a:avLst/>
          </a:prstGeom>
          <a:noFill/>
          <a:ln w="9525">
            <a:noFill/>
            <a:miter lim="800000"/>
            <a:headEnd/>
            <a:tailEnd/>
          </a:ln>
        </p:spPr>
      </p:pic>
      <p:pic>
        <p:nvPicPr>
          <p:cNvPr id="181254" name="Picture 6"/>
          <p:cNvPicPr>
            <a:picLocks noChangeAspect="1" noChangeArrowheads="1"/>
          </p:cNvPicPr>
          <p:nvPr/>
        </p:nvPicPr>
        <p:blipFill>
          <a:blip r:embed="rId5" cstate="print"/>
          <a:srcRect/>
          <a:stretch>
            <a:fillRect/>
          </a:stretch>
        </p:blipFill>
        <p:spPr bwMode="auto">
          <a:xfrm>
            <a:off x="2339975" y="5373688"/>
            <a:ext cx="4689475" cy="935037"/>
          </a:xfrm>
          <a:prstGeom prst="rect">
            <a:avLst/>
          </a:prstGeom>
          <a:noFill/>
          <a:ln w="9525">
            <a:noFill/>
            <a:miter lim="800000"/>
            <a:headEnd/>
            <a:tailEnd/>
          </a:ln>
        </p:spPr>
      </p:pic>
      <p:sp>
        <p:nvSpPr>
          <p:cNvPr id="26630" name="Rectangle 7"/>
          <p:cNvSpPr>
            <a:spLocks noChangeArrowheads="1"/>
          </p:cNvSpPr>
          <p:nvPr/>
        </p:nvSpPr>
        <p:spPr bwMode="auto">
          <a:xfrm>
            <a:off x="250825" y="1844675"/>
            <a:ext cx="8893175" cy="1323439"/>
          </a:xfrm>
          <a:prstGeom prst="rect">
            <a:avLst/>
          </a:prstGeom>
          <a:noFill/>
          <a:ln w="9525">
            <a:noFill/>
            <a:miter lim="800000"/>
            <a:headEnd/>
            <a:tailEnd/>
          </a:ln>
        </p:spPr>
        <p:txBody>
          <a:bodyPr>
            <a:spAutoFit/>
          </a:bodyPr>
          <a:lstStyle/>
          <a:p>
            <a:r>
              <a:rPr lang="en-US" b="1" dirty="0" err="1">
                <a:solidFill>
                  <a:srgbClr val="FCE78C"/>
                </a:solidFill>
              </a:rPr>
              <a:t>Ako</a:t>
            </a:r>
            <a:r>
              <a:rPr lang="en-US" b="1" dirty="0">
                <a:solidFill>
                  <a:srgbClr val="FCE78C"/>
                </a:solidFill>
              </a:rPr>
              <a:t> se </a:t>
            </a:r>
            <a:r>
              <a:rPr lang="en-US" b="1" dirty="0" err="1">
                <a:solidFill>
                  <a:srgbClr val="FCE78C"/>
                </a:solidFill>
              </a:rPr>
              <a:t>koriste</a:t>
            </a:r>
            <a:r>
              <a:rPr lang="en-US" b="1" dirty="0">
                <a:solidFill>
                  <a:srgbClr val="FCE78C"/>
                </a:solidFill>
              </a:rPr>
              <a:t> </a:t>
            </a:r>
            <a:r>
              <a:rPr lang="en-US" b="1" dirty="0" err="1">
                <a:solidFill>
                  <a:srgbClr val="FCE78C"/>
                </a:solidFill>
              </a:rPr>
              <a:t>podaci</a:t>
            </a:r>
            <a:r>
              <a:rPr lang="en-US" b="1" dirty="0">
                <a:solidFill>
                  <a:srgbClr val="FCE78C"/>
                </a:solidFill>
              </a:rPr>
              <a:t> </a:t>
            </a:r>
            <a:r>
              <a:rPr lang="en-US" b="1" dirty="0" err="1">
                <a:solidFill>
                  <a:srgbClr val="FCE78C"/>
                </a:solidFill>
              </a:rPr>
              <a:t>za</a:t>
            </a:r>
            <a:r>
              <a:rPr lang="en-US" b="1" dirty="0">
                <a:solidFill>
                  <a:srgbClr val="FCE78C"/>
                </a:solidFill>
              </a:rPr>
              <a:t> n </a:t>
            </a:r>
            <a:r>
              <a:rPr lang="en-US" b="1" dirty="0" err="1">
                <a:solidFill>
                  <a:srgbClr val="FCE78C"/>
                </a:solidFill>
              </a:rPr>
              <a:t>zemalja</a:t>
            </a:r>
            <a:r>
              <a:rPr lang="en-US" b="1" dirty="0">
                <a:solidFill>
                  <a:srgbClr val="FCE78C"/>
                </a:solidFill>
              </a:rPr>
              <a:t>, a </a:t>
            </a:r>
            <a:r>
              <a:rPr lang="en-US" b="1" dirty="0" err="1">
                <a:solidFill>
                  <a:srgbClr val="FCE78C"/>
                </a:solidFill>
              </a:rPr>
              <a:t>simbolom</a:t>
            </a:r>
            <a:r>
              <a:rPr lang="en-US" b="1" dirty="0">
                <a:solidFill>
                  <a:srgbClr val="FCE78C"/>
                </a:solidFill>
              </a:rPr>
              <a:t> S</a:t>
            </a:r>
            <a:r>
              <a:rPr lang="en-US" b="1" baseline="-25000" dirty="0">
                <a:solidFill>
                  <a:srgbClr val="FCE78C"/>
                </a:solidFill>
              </a:rPr>
              <a:t>i </a:t>
            </a:r>
            <a:r>
              <a:rPr lang="en-US" b="1" dirty="0" err="1">
                <a:solidFill>
                  <a:srgbClr val="FCE78C"/>
                </a:solidFill>
              </a:rPr>
              <a:t>obeležimo</a:t>
            </a:r>
            <a:r>
              <a:rPr lang="en-US" b="1" dirty="0">
                <a:solidFill>
                  <a:srgbClr val="FCE78C"/>
                </a:solidFill>
              </a:rPr>
              <a:t> </a:t>
            </a:r>
            <a:r>
              <a:rPr lang="en-US" b="1" dirty="0" err="1">
                <a:solidFill>
                  <a:srgbClr val="FCE78C"/>
                </a:solidFill>
              </a:rPr>
              <a:t>bilateralni</a:t>
            </a:r>
            <a:r>
              <a:rPr lang="en-US" b="1" dirty="0">
                <a:solidFill>
                  <a:srgbClr val="FCE78C"/>
                </a:solidFill>
              </a:rPr>
              <a:t> </a:t>
            </a:r>
            <a:r>
              <a:rPr lang="en-US" b="1" dirty="0" err="1">
                <a:solidFill>
                  <a:srgbClr val="FCE78C"/>
                </a:solidFill>
              </a:rPr>
              <a:t>nominalni</a:t>
            </a:r>
            <a:r>
              <a:rPr lang="en-US" b="1" dirty="0">
                <a:solidFill>
                  <a:srgbClr val="FCE78C"/>
                </a:solidFill>
              </a:rPr>
              <a:t> </a:t>
            </a:r>
            <a:r>
              <a:rPr lang="en-US" b="1" dirty="0" err="1">
                <a:solidFill>
                  <a:srgbClr val="FCE78C"/>
                </a:solidFill>
              </a:rPr>
              <a:t>devizni</a:t>
            </a:r>
            <a:r>
              <a:rPr lang="en-US" b="1" dirty="0">
                <a:solidFill>
                  <a:srgbClr val="FCE78C"/>
                </a:solidFill>
              </a:rPr>
              <a:t> </a:t>
            </a:r>
            <a:r>
              <a:rPr lang="en-US" b="1" dirty="0" err="1">
                <a:solidFill>
                  <a:srgbClr val="FCE78C"/>
                </a:solidFill>
              </a:rPr>
              <a:t>kurs</a:t>
            </a:r>
            <a:r>
              <a:rPr lang="en-US" b="1" dirty="0">
                <a:solidFill>
                  <a:srgbClr val="FCE78C"/>
                </a:solidFill>
              </a:rPr>
              <a:t> </a:t>
            </a:r>
            <a:r>
              <a:rPr lang="en-US" b="1" dirty="0" err="1">
                <a:solidFill>
                  <a:srgbClr val="FCE78C"/>
                </a:solidFill>
              </a:rPr>
              <a:t>sa</a:t>
            </a:r>
            <a:r>
              <a:rPr lang="en-US" b="1" dirty="0">
                <a:solidFill>
                  <a:srgbClr val="FCE78C"/>
                </a:solidFill>
              </a:rPr>
              <a:t> </a:t>
            </a:r>
            <a:r>
              <a:rPr lang="en-US" b="1" dirty="0" err="1">
                <a:solidFill>
                  <a:srgbClr val="FCE78C"/>
                </a:solidFill>
              </a:rPr>
              <a:t>zemljom</a:t>
            </a:r>
            <a:r>
              <a:rPr lang="en-US" b="1" dirty="0">
                <a:solidFill>
                  <a:srgbClr val="FCE78C"/>
                </a:solidFill>
              </a:rPr>
              <a:t> </a:t>
            </a:r>
            <a:r>
              <a:rPr lang="en-US" b="1" dirty="0" err="1">
                <a:solidFill>
                  <a:srgbClr val="FCE78C"/>
                </a:solidFill>
              </a:rPr>
              <a:t>i</a:t>
            </a:r>
            <a:r>
              <a:rPr lang="en-US" b="1" dirty="0">
                <a:solidFill>
                  <a:srgbClr val="FCE78C"/>
                </a:solidFill>
              </a:rPr>
              <a:t> </a:t>
            </a:r>
            <a:r>
              <a:rPr lang="en-US" b="1" dirty="0" err="1">
                <a:solidFill>
                  <a:srgbClr val="FCE78C"/>
                </a:solidFill>
              </a:rPr>
              <a:t>koja</a:t>
            </a:r>
            <a:r>
              <a:rPr lang="en-US" b="1" dirty="0">
                <a:solidFill>
                  <a:srgbClr val="FCE78C"/>
                </a:solidFill>
              </a:rPr>
              <a:t> </a:t>
            </a:r>
            <a:r>
              <a:rPr lang="en-US" b="1" dirty="0" err="1">
                <a:solidFill>
                  <a:srgbClr val="FCE78C"/>
                </a:solidFill>
              </a:rPr>
              <a:t>ima</a:t>
            </a:r>
            <a:r>
              <a:rPr lang="en-US" b="1" dirty="0">
                <a:solidFill>
                  <a:srgbClr val="FCE78C"/>
                </a:solidFill>
              </a:rPr>
              <a:t> ponder </a:t>
            </a:r>
            <a:r>
              <a:rPr lang="en-US" b="1" dirty="0" err="1">
                <a:solidFill>
                  <a:srgbClr val="FCE78C"/>
                </a:solidFill>
              </a:rPr>
              <a:t>w</a:t>
            </a:r>
            <a:r>
              <a:rPr lang="en-US" b="1" baseline="-25000" dirty="0" err="1">
                <a:solidFill>
                  <a:srgbClr val="FCE78C"/>
                </a:solidFill>
              </a:rPr>
              <a:t>i</a:t>
            </a:r>
            <a:r>
              <a:rPr lang="en-US" b="1" dirty="0">
                <a:solidFill>
                  <a:srgbClr val="FCE78C"/>
                </a:solidFill>
              </a:rPr>
              <a:t>, </a:t>
            </a:r>
            <a:r>
              <a:rPr lang="en-US" b="1" dirty="0" err="1">
                <a:solidFill>
                  <a:srgbClr val="FCE78C"/>
                </a:solidFill>
              </a:rPr>
              <a:t>naš</a:t>
            </a:r>
            <a:r>
              <a:rPr lang="en-US" b="1" dirty="0">
                <a:solidFill>
                  <a:srgbClr val="FCE78C"/>
                </a:solidFill>
              </a:rPr>
              <a:t> </a:t>
            </a:r>
            <a:r>
              <a:rPr lang="en-US" sz="3200" b="1" u="sng" dirty="0" err="1">
                <a:solidFill>
                  <a:srgbClr val="FCE78C"/>
                </a:solidFill>
              </a:rPr>
              <a:t>nominalni</a:t>
            </a:r>
            <a:r>
              <a:rPr lang="en-US" sz="3200" b="1" u="sng" dirty="0">
                <a:solidFill>
                  <a:srgbClr val="FCE78C"/>
                </a:solidFill>
              </a:rPr>
              <a:t> </a:t>
            </a:r>
            <a:r>
              <a:rPr lang="en-US" sz="3200" b="1" u="sng" dirty="0" err="1">
                <a:solidFill>
                  <a:srgbClr val="FCE78C"/>
                </a:solidFill>
              </a:rPr>
              <a:t>efektivni</a:t>
            </a:r>
            <a:r>
              <a:rPr lang="en-US" sz="3200" b="1" u="sng" dirty="0">
                <a:solidFill>
                  <a:srgbClr val="FCE78C"/>
                </a:solidFill>
              </a:rPr>
              <a:t> </a:t>
            </a:r>
            <a:r>
              <a:rPr lang="en-US" sz="3200" b="1" u="sng" dirty="0" err="1">
                <a:solidFill>
                  <a:srgbClr val="FCE78C"/>
                </a:solidFill>
              </a:rPr>
              <a:t>devizni</a:t>
            </a:r>
            <a:r>
              <a:rPr lang="en-US" sz="3200" b="1" u="sng" dirty="0">
                <a:solidFill>
                  <a:srgbClr val="FCE78C"/>
                </a:solidFill>
              </a:rPr>
              <a:t> </a:t>
            </a:r>
            <a:r>
              <a:rPr lang="en-US" sz="3200" b="1" u="sng" dirty="0" err="1">
                <a:solidFill>
                  <a:srgbClr val="FCE78C"/>
                </a:solidFill>
              </a:rPr>
              <a:t>kurs</a:t>
            </a:r>
            <a:r>
              <a:rPr lang="en-US" sz="3200" b="1" u="sng" dirty="0">
                <a:solidFill>
                  <a:srgbClr val="FCE78C"/>
                </a:solidFill>
              </a:rPr>
              <a:t> </a:t>
            </a:r>
            <a:r>
              <a:rPr lang="en-US" b="1" dirty="0" err="1">
                <a:solidFill>
                  <a:srgbClr val="FCE78C"/>
                </a:solidFill>
              </a:rPr>
              <a:t>biće</a:t>
            </a:r>
            <a:endParaRPr lang="en-US" b="1" dirty="0">
              <a:solidFill>
                <a:srgbClr val="FCE78C"/>
              </a:solidFill>
            </a:endParaRPr>
          </a:p>
        </p:txBody>
      </p:sp>
      <p:sp>
        <p:nvSpPr>
          <p:cNvPr id="181256" name="Rectangle 8"/>
          <p:cNvSpPr>
            <a:spLocks noChangeArrowheads="1"/>
          </p:cNvSpPr>
          <p:nvPr/>
        </p:nvSpPr>
        <p:spPr bwMode="auto">
          <a:xfrm>
            <a:off x="2051050" y="3789363"/>
            <a:ext cx="5187950" cy="457200"/>
          </a:xfrm>
          <a:prstGeom prst="rect">
            <a:avLst/>
          </a:prstGeom>
          <a:noFill/>
          <a:ln w="9525">
            <a:noFill/>
            <a:miter lim="800000"/>
            <a:headEnd/>
            <a:tailEnd/>
          </a:ln>
        </p:spPr>
        <p:txBody>
          <a:bodyPr wrap="none">
            <a:spAutoFit/>
          </a:bodyPr>
          <a:lstStyle/>
          <a:p>
            <a:r>
              <a:rPr lang="en-US" b="1">
                <a:solidFill>
                  <a:schemeClr val="bg1"/>
                </a:solidFill>
              </a:rPr>
              <a:t>gde suma indeksa čini 100% (Σw</a:t>
            </a:r>
            <a:r>
              <a:rPr lang="en-US" b="1" baseline="-25000">
                <a:solidFill>
                  <a:schemeClr val="bg1"/>
                </a:solidFill>
              </a:rPr>
              <a:t>i</a:t>
            </a:r>
            <a:r>
              <a:rPr lang="en-US" b="1">
                <a:solidFill>
                  <a:schemeClr val="bg1"/>
                </a:solidFill>
              </a:rPr>
              <a:t> = 1).</a:t>
            </a:r>
          </a:p>
        </p:txBody>
      </p:sp>
      <p:pic>
        <p:nvPicPr>
          <p:cNvPr id="26632" name="Picture 9"/>
          <p:cNvPicPr>
            <a:picLocks noChangeAspect="1" noChangeArrowheads="1"/>
          </p:cNvPicPr>
          <p:nvPr/>
        </p:nvPicPr>
        <p:blipFill>
          <a:blip r:embed="rId6" cstate="print"/>
          <a:srcRect/>
          <a:stretch>
            <a:fillRect/>
          </a:stretch>
        </p:blipFill>
        <p:spPr bwMode="auto">
          <a:xfrm>
            <a:off x="2700338" y="719138"/>
            <a:ext cx="4102100" cy="1209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blinds(horizontal)">
                                      <p:cBhvr>
                                        <p:cTn id="7" dur="500"/>
                                        <p:tgtEl>
                                          <p:spTgt spid="1812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1256"/>
                                        </p:tgtEl>
                                        <p:attrNameLst>
                                          <p:attrName>style.visibility</p:attrName>
                                        </p:attrNameLst>
                                      </p:cBhvr>
                                      <p:to>
                                        <p:strVal val="visible"/>
                                      </p:to>
                                    </p:set>
                                    <p:animEffect transition="in" filter="blinds(horizontal)">
                                      <p:cBhvr>
                                        <p:cTn id="12" dur="500"/>
                                        <p:tgtEl>
                                          <p:spTgt spid="1812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1253"/>
                                        </p:tgtEl>
                                        <p:attrNameLst>
                                          <p:attrName>style.visibility</p:attrName>
                                        </p:attrNameLst>
                                      </p:cBhvr>
                                      <p:to>
                                        <p:strVal val="visible"/>
                                      </p:to>
                                    </p:set>
                                    <p:animEffect transition="in" filter="blinds(horizontal)">
                                      <p:cBhvr>
                                        <p:cTn id="17" dur="500"/>
                                        <p:tgtEl>
                                          <p:spTgt spid="181253"/>
                                        </p:tgtEl>
                                      </p:cBhvr>
                                    </p:animEffect>
                                  </p:childTnLst>
                                </p:cTn>
                              </p:par>
                              <p:par>
                                <p:cTn id="18" presetID="3" presetClass="entr" presetSubtype="10" fill="hold" nodeType="withEffect">
                                  <p:stCondLst>
                                    <p:cond delay="0"/>
                                  </p:stCondLst>
                                  <p:childTnLst>
                                    <p:set>
                                      <p:cBhvr>
                                        <p:cTn id="19" dur="1" fill="hold">
                                          <p:stCondLst>
                                            <p:cond delay="0"/>
                                          </p:stCondLst>
                                        </p:cTn>
                                        <p:tgtEl>
                                          <p:spTgt spid="181254"/>
                                        </p:tgtEl>
                                        <p:attrNameLst>
                                          <p:attrName>style.visibility</p:attrName>
                                        </p:attrNameLst>
                                      </p:cBhvr>
                                      <p:to>
                                        <p:strVal val="visible"/>
                                      </p:to>
                                    </p:set>
                                    <p:animEffect transition="in" filter="blinds(horizontal)">
                                      <p:cBhvr>
                                        <p:cTn id="20" dur="500"/>
                                        <p:tgtEl>
                                          <p:spTgt spid="18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6"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ent Placeholder 3"/>
          <p:cNvSpPr>
            <a:spLocks noGrp="1"/>
          </p:cNvSpPr>
          <p:nvPr>
            <p:ph idx="1"/>
          </p:nvPr>
        </p:nvSpPr>
        <p:spPr>
          <a:xfrm>
            <a:off x="685800" y="914400"/>
            <a:ext cx="7772400" cy="5538788"/>
          </a:xfrm>
        </p:spPr>
        <p:txBody>
          <a:bodyPr/>
          <a:lstStyle/>
          <a:p>
            <a:pPr eaLnBrk="1" hangingPunct="1"/>
            <a:r>
              <a:rPr lang="sr-Latn-CS" dirty="0"/>
              <a:t>ako imamo svoju valutu</a:t>
            </a:r>
            <a:endParaRPr lang="en-GB" dirty="0"/>
          </a:p>
          <a:p>
            <a:pPr eaLnBrk="1" hangingPunct="1"/>
            <a:r>
              <a:rPr lang="en-GB" dirty="0" err="1"/>
              <a:t>Inflacija</a:t>
            </a:r>
            <a:r>
              <a:rPr lang="en-GB" dirty="0"/>
              <a:t> – </a:t>
            </a:r>
          </a:p>
          <a:p>
            <a:pPr eaLnBrk="1" hangingPunct="1"/>
            <a:r>
              <a:rPr lang="en-GB" dirty="0" err="1"/>
              <a:t>posledica</a:t>
            </a:r>
            <a:endParaRPr lang="sr-Latn-CS" dirty="0"/>
          </a:p>
          <a:p>
            <a:pPr lvl="1" eaLnBrk="1" hangingPunct="1"/>
            <a:r>
              <a:rPr lang="sr-Latn-CS" dirty="0" err="1"/>
              <a:t>Apresijacija</a:t>
            </a:r>
            <a:r>
              <a:rPr lang="en-GB" dirty="0"/>
              <a:t> </a:t>
            </a:r>
            <a:endParaRPr lang="sr-Latn-CS" dirty="0"/>
          </a:p>
          <a:p>
            <a:pPr eaLnBrk="1" hangingPunct="1"/>
            <a:r>
              <a:rPr lang="sr-Latn-CS" dirty="0"/>
              <a:t>Ako imamo evro – </a:t>
            </a:r>
          </a:p>
          <a:p>
            <a:pPr lvl="1" eaLnBrk="1" hangingPunct="1"/>
            <a:r>
              <a:rPr lang="sr-Latn-CS" dirty="0"/>
              <a:t>Ili realna </a:t>
            </a:r>
            <a:r>
              <a:rPr lang="sr-Latn-CS" dirty="0" err="1"/>
              <a:t>apresijacija</a:t>
            </a:r>
            <a:endParaRPr lang="sr-Latn-CS" dirty="0"/>
          </a:p>
          <a:p>
            <a:pPr lvl="1" eaLnBrk="1" hangingPunct="1"/>
            <a:r>
              <a:rPr lang="sr-Latn-CS" dirty="0"/>
              <a:t>Ili izaziva recesiju</a:t>
            </a:r>
          </a:p>
          <a:p>
            <a:pPr lvl="1" eaLnBrk="1" hangingPunct="1"/>
            <a:r>
              <a:rPr lang="sr-Latn-CS" dirty="0"/>
              <a:t>Ili oba</a:t>
            </a:r>
            <a:endParaRPr lang="en-US" dirty="0"/>
          </a:p>
        </p:txBody>
      </p:sp>
      <p:pic>
        <p:nvPicPr>
          <p:cNvPr id="27651" name="Picture 9"/>
          <p:cNvPicPr>
            <a:picLocks noChangeAspect="1" noChangeArrowheads="1"/>
          </p:cNvPicPr>
          <p:nvPr/>
        </p:nvPicPr>
        <p:blipFill>
          <a:blip r:embed="rId2" cstate="print"/>
          <a:srcRect/>
          <a:stretch>
            <a:fillRect/>
          </a:stretch>
        </p:blipFill>
        <p:spPr bwMode="auto">
          <a:xfrm>
            <a:off x="4356100" y="1844675"/>
            <a:ext cx="4102100" cy="12096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hart 3"/>
          <p:cNvGraphicFramePr>
            <a:graphicFrameLocks/>
          </p:cNvGraphicFramePr>
          <p:nvPr/>
        </p:nvGraphicFramePr>
        <p:xfrm>
          <a:off x="2260600" y="1519237"/>
          <a:ext cx="6199832" cy="38195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a:spLocks noGrp="1"/>
          </p:cNvSpPr>
          <p:nvPr>
            <p:ph idx="1"/>
          </p:nvPr>
        </p:nvSpPr>
        <p:spPr>
          <a:xfrm>
            <a:off x="5004048" y="3212976"/>
            <a:ext cx="3240360" cy="6423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a:solidFill>
                  <a:schemeClr val="tx1"/>
                </a:solidFill>
              </a:rPr>
              <a:t>Z</a:t>
            </a:r>
            <a:r>
              <a:rPr lang="sr-Latn-RS" sz="1100" dirty="0">
                <a:solidFill>
                  <a:schemeClr val="tx1"/>
                </a:solidFill>
              </a:rPr>
              <a:t>ona gubitaka:     </a:t>
            </a:r>
          </a:p>
          <a:p>
            <a:r>
              <a:rPr lang="sr-Latn-RS" sz="1100" dirty="0">
                <a:solidFill>
                  <a:schemeClr val="tx1"/>
                </a:solidFill>
              </a:rPr>
              <a:t>za izvoznike  </a:t>
            </a:r>
          </a:p>
          <a:p>
            <a:r>
              <a:rPr lang="sr-Latn-RS" dirty="0">
                <a:solidFill>
                  <a:schemeClr val="tx1"/>
                </a:solidFill>
              </a:rPr>
              <a:t> za štediše u evrima</a:t>
            </a:r>
            <a:r>
              <a:rPr lang="sr-Latn-RS" sz="1100" dirty="0">
                <a:solidFill>
                  <a:schemeClr val="tx1"/>
                </a:solidFill>
              </a:rPr>
              <a:t>           </a:t>
            </a:r>
          </a:p>
          <a:p>
            <a:endParaRPr lang="en-GB" sz="1100" dirty="0">
              <a:solidFill>
                <a:schemeClr val="tx1"/>
              </a:solidFill>
            </a:endParaRPr>
          </a:p>
        </p:txBody>
      </p:sp>
      <p:sp>
        <p:nvSpPr>
          <p:cNvPr id="6" name="TextBox 1"/>
          <p:cNvSpPr txBox="1">
            <a:spLocks/>
          </p:cNvSpPr>
          <p:nvPr/>
        </p:nvSpPr>
        <p:spPr bwMode="auto">
          <a:xfrm>
            <a:off x="8036768" y="3284984"/>
            <a:ext cx="1071736" cy="642392"/>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sr-Latn-RS" sz="1100" b="0" i="0" u="none" strike="noStrike" kern="0" cap="none" spc="0" normalizeH="0" baseline="0" noProof="0" dirty="0">
                <a:ln>
                  <a:noFill/>
                </a:ln>
                <a:solidFill>
                  <a:schemeClr val="tx1"/>
                </a:solidFill>
                <a:effectLst/>
                <a:uLnTx/>
                <a:uFillTx/>
                <a:latin typeface="+mn-lt"/>
                <a:ea typeface="+mn-ea"/>
                <a:cs typeface="+mn-cs"/>
              </a:rPr>
              <a:t>Zona dobitaka:</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sr-Latn-RS" sz="1100" b="0" i="0" u="none" strike="noStrike" kern="0" cap="none" spc="0" normalizeH="0" baseline="0" noProof="0" dirty="0">
                <a:ln>
                  <a:noFill/>
                </a:ln>
                <a:solidFill>
                  <a:schemeClr val="tx1"/>
                </a:solidFill>
                <a:effectLst/>
                <a:uLnTx/>
                <a:uFillTx/>
                <a:latin typeface="+mn-lt"/>
                <a:ea typeface="+mn-ea"/>
                <a:cs typeface="+mn-cs"/>
              </a:rPr>
              <a:t>- za uvoznike</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sr-Latn-RS" sz="1100" b="0" i="0" u="none" strike="noStrike" kern="0" cap="none" spc="0" normalizeH="0" baseline="0" noProof="0" dirty="0">
                <a:ln>
                  <a:noFill/>
                </a:ln>
                <a:solidFill>
                  <a:schemeClr val="tx1"/>
                </a:solidFill>
                <a:effectLst/>
                <a:uLnTx/>
                <a:uFillTx/>
                <a:latin typeface="+mn-lt"/>
                <a:ea typeface="+mn-ea"/>
                <a:cs typeface="+mn-cs"/>
              </a:rPr>
              <a:t>- za državu</a:t>
            </a:r>
            <a:endParaRPr kumimoji="0" lang="en-GB" sz="1100" b="0" i="0" u="none" strike="noStrike" kern="0" cap="none" spc="0" normalizeH="0" baseline="0" noProof="0" dirty="0">
              <a:ln>
                <a:noFill/>
              </a:ln>
              <a:solidFill>
                <a:schemeClr val="tx1"/>
              </a:solidFill>
              <a:effectLst/>
              <a:uLnTx/>
              <a:uFillTx/>
              <a:latin typeface="+mn-lt"/>
              <a:ea typeface="+mn-ea"/>
              <a:cs typeface="+mn-cs"/>
            </a:endParaRPr>
          </a:p>
        </p:txBody>
      </p:sp>
      <p:cxnSp>
        <p:nvCxnSpPr>
          <p:cNvPr id="8" name="Straight Arrow Connector 7"/>
          <p:cNvCxnSpPr/>
          <p:nvPr/>
        </p:nvCxnSpPr>
        <p:spPr>
          <a:xfrm flipH="1">
            <a:off x="7452320" y="3501008"/>
            <a:ext cx="504056"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par>
                                <p:cTn id="7" presetID="6" presetClass="emph" presetSubtype="0" fill="hold" grpId="0" nodeType="withEffect">
                                  <p:stCondLst>
                                    <p:cond delay="0"/>
                                  </p:stCondLst>
                                  <p:childTnLst>
                                    <p:animScale>
                                      <p:cBhvr>
                                        <p:cTn id="8" dur="2000" fill="hold"/>
                                        <p:tgtEl>
                                          <p:spTgt spid="5">
                                            <p:txEl>
                                              <p:pRg st="0" end="0"/>
                                            </p:txEl>
                                          </p:spTgt>
                                        </p:tgtEl>
                                      </p:cBhvr>
                                      <p:by x="150000" y="150000"/>
                                    </p:animScale>
                                  </p:childTnLst>
                                </p:cTn>
                              </p:par>
                              <p:par>
                                <p:cTn id="9" presetID="6" presetClass="emph" presetSubtype="0" fill="hold" grpId="0" nodeType="withEffect">
                                  <p:stCondLst>
                                    <p:cond delay="0"/>
                                  </p:stCondLst>
                                  <p:childTnLst>
                                    <p:animScale>
                                      <p:cBhvr>
                                        <p:cTn id="10" dur="2000" fill="hold"/>
                                        <p:tgtEl>
                                          <p:spTgt spid="5">
                                            <p:txEl>
                                              <p:pRg st="1" end="1"/>
                                            </p:txEl>
                                          </p:spTgt>
                                        </p:tgtEl>
                                      </p:cBhvr>
                                      <p:by x="150000" y="150000"/>
                                    </p:animScale>
                                  </p:childTnLst>
                                </p:cTn>
                              </p:par>
                              <p:par>
                                <p:cTn id="11" presetID="6" presetClass="emph" presetSubtype="0" fill="hold" grpId="0" nodeType="withEffect">
                                  <p:stCondLst>
                                    <p:cond delay="0"/>
                                  </p:stCondLst>
                                  <p:childTnLst>
                                    <p:animScale>
                                      <p:cBhvr>
                                        <p:cTn id="12" dur="2000" fill="hold"/>
                                        <p:tgtEl>
                                          <p:spTgt spid="5">
                                            <p:txEl>
                                              <p:pRg st="2" end="2"/>
                                            </p:txEl>
                                          </p:spTgt>
                                        </p:tgtEl>
                                      </p:cBhvr>
                                      <p:by x="150000" y="150000"/>
                                    </p:animScale>
                                  </p:childTnLst>
                                </p:cTn>
                              </p:par>
                              <p:par>
                                <p:cTn id="13" presetID="6" presetClass="emph" presetSubtype="0" fill="hold" grpId="0" nodeType="withEffect">
                                  <p:stCondLst>
                                    <p:cond delay="0"/>
                                  </p:stCondLst>
                                  <p:childTnLst>
                                    <p:animScale>
                                      <p:cBhvr>
                                        <p:cTn id="14" dur="2000" fill="hold"/>
                                        <p:tgtEl>
                                          <p:spTgt spid="6">
                                            <p:bg/>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6">
                                            <p:txEl>
                                              <p:pRg st="0" end="0"/>
                                            </p:txEl>
                                          </p:spTgt>
                                        </p:tgtEl>
                                      </p:cBhvr>
                                      <p:by x="150000" y="150000"/>
                                    </p:animScale>
                                  </p:childTnLst>
                                </p:cTn>
                              </p:par>
                              <p:par>
                                <p:cTn id="19" presetID="6" presetClass="emph" presetSubtype="0" fill="hold" grpId="0" nodeType="withEffect">
                                  <p:stCondLst>
                                    <p:cond delay="0"/>
                                  </p:stCondLst>
                                  <p:childTnLst>
                                    <p:animScale>
                                      <p:cBhvr>
                                        <p:cTn id="20" dur="2000" fill="hold"/>
                                        <p:tgtEl>
                                          <p:spTgt spid="6">
                                            <p:txEl>
                                              <p:pRg st="1" end="1"/>
                                            </p:txEl>
                                          </p:spTgt>
                                        </p:tgtEl>
                                      </p:cBhvr>
                                      <p:by x="150000" y="150000"/>
                                    </p:animScale>
                                  </p:childTnLst>
                                </p:cTn>
                              </p:par>
                              <p:par>
                                <p:cTn id="21" presetID="6" presetClass="emph" presetSubtype="0" fill="hold" grpId="0" nodeType="withEffect">
                                  <p:stCondLst>
                                    <p:cond delay="0"/>
                                  </p:stCondLst>
                                  <p:childTnLst>
                                    <p:animScale>
                                      <p:cBhvr>
                                        <p:cTn id="22"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uiExpand="1" build="p"/>
      <p:bldP spid="6"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sr-Latn-RS" b="1" dirty="0"/>
              <a:t>1</a:t>
            </a:r>
            <a:r>
              <a:rPr lang="vi-VN" b="1" dirty="0"/>
              <a:t>. </a:t>
            </a:r>
            <a:r>
              <a:rPr lang="vi-VN" dirty="0"/>
              <a:t>Većina vlada na depresijaciju gleda kao na znak</a:t>
            </a:r>
            <a:br>
              <a:rPr lang="vi-VN" dirty="0"/>
            </a:br>
            <a:r>
              <a:rPr lang="vi-VN" dirty="0"/>
              <a:t>slabosti. Ima li smisla sprečavati depresijaciju u</a:t>
            </a:r>
            <a:br>
              <a:rPr lang="vi-VN" dirty="0"/>
            </a:br>
            <a:r>
              <a:rPr lang="vi-VN" dirty="0"/>
              <a:t>slučaju da je inflacija visoka?</a:t>
            </a:r>
            <a:endParaRPr lang="sr-Latn-RS" dirty="0"/>
          </a:p>
          <a:p>
            <a:r>
              <a:rPr lang="en-GB" sz="3200" dirty="0"/>
              <a:t>S</a:t>
            </a:r>
            <a:r>
              <a:rPr lang="sr-Latn-RS" sz="3200" dirty="0"/>
              <a:t>trada – </a:t>
            </a:r>
          </a:p>
          <a:p>
            <a:pPr>
              <a:buNone/>
            </a:pPr>
            <a:r>
              <a:rPr lang="sr-Latn-RS" sz="3200" dirty="0"/>
              <a:t>	- konkurentnost</a:t>
            </a:r>
          </a:p>
          <a:p>
            <a:pPr lvl="1"/>
            <a:r>
              <a:rPr lang="en-GB" sz="2800" dirty="0"/>
              <a:t>I</a:t>
            </a:r>
            <a:r>
              <a:rPr lang="sr-Latn-RS" sz="2800" dirty="0"/>
              <a:t>zvoznici</a:t>
            </a:r>
          </a:p>
          <a:p>
            <a:pPr lvl="1"/>
            <a:r>
              <a:rPr lang="sr-Latn-RS" sz="2800" dirty="0"/>
              <a:t>štediše</a:t>
            </a:r>
          </a:p>
        </p:txBody>
      </p:sp>
      <p:graphicFrame>
        <p:nvGraphicFramePr>
          <p:cNvPr id="5" name="Chart 4"/>
          <p:cNvGraphicFramePr>
            <a:graphicFrameLocks/>
          </p:cNvGraphicFramePr>
          <p:nvPr/>
        </p:nvGraphicFramePr>
        <p:xfrm>
          <a:off x="4644008" y="4077072"/>
          <a:ext cx="3816424" cy="2592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6" presetClass="emph" presetSubtype="0" fill="hold" grpId="0" nodeType="withEffect">
                                  <p:stCondLst>
                                    <p:cond delay="0"/>
                                  </p:stCondLst>
                                  <p:childTnLst>
                                    <p:animScale>
                                      <p:cBhvr>
                                        <p:cTn id="24"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8206680" cy="4876800"/>
          </a:xfrm>
        </p:spPr>
        <p:txBody>
          <a:bodyPr/>
          <a:lstStyle/>
          <a:p>
            <a:r>
              <a:rPr lang="vi-VN" b="1" dirty="0"/>
              <a:t>3. </a:t>
            </a:r>
            <a:r>
              <a:rPr lang="vi-VN" dirty="0"/>
              <a:t>Jaka valuta je ona kojoj vrednost realno raste.</a:t>
            </a:r>
            <a:endParaRPr lang="sr-Latn-RS" dirty="0"/>
          </a:p>
          <a:p>
            <a:r>
              <a:rPr lang="vi-VN" dirty="0"/>
              <a:t> U</a:t>
            </a:r>
            <a:r>
              <a:rPr lang="sr-Latn-RS" dirty="0"/>
              <a:t> </a:t>
            </a:r>
            <a:r>
              <a:rPr lang="vi-VN" dirty="0"/>
              <a:t>kom smislu je ovo</a:t>
            </a:r>
            <a:endParaRPr lang="sr-Latn-RS" dirty="0"/>
          </a:p>
          <a:p>
            <a:r>
              <a:rPr lang="vi-VN" dirty="0"/>
              <a:t> poželjan cilj?</a:t>
            </a:r>
            <a:endParaRPr lang="sr-Latn-RS" dirty="0"/>
          </a:p>
          <a:p>
            <a:endParaRPr lang="sr-Latn-RS" sz="3600" dirty="0"/>
          </a:p>
          <a:p>
            <a:r>
              <a:rPr lang="sr-Latn-RS" sz="2400" dirty="0"/>
              <a:t>Poželjno je kad zemlja ima suficit. Ako je </a:t>
            </a:r>
            <a:r>
              <a:rPr lang="sr-Latn-RS" sz="2400" dirty="0">
                <a:latin typeface="Symbol" pitchFamily="18" charset="2"/>
              </a:rPr>
              <a:t>s</a:t>
            </a:r>
            <a:r>
              <a:rPr lang="sr-Latn-RS" sz="2400" dirty="0"/>
              <a:t> konstantno, apresijacija mora da ide u korak sa niskom domaćom inflacijom, što je isto poželjan cilj. Slučaj Švajcarske </a:t>
            </a:r>
          </a:p>
          <a:p>
            <a:r>
              <a:rPr lang="en-GB" sz="2400" dirty="0"/>
              <a:t>A</a:t>
            </a:r>
            <a:r>
              <a:rPr lang="sr-Latn-RS" sz="2400" dirty="0"/>
              <a:t>li to pogoršava položaj izvoznicima</a:t>
            </a:r>
          </a:p>
          <a:p>
            <a:r>
              <a:rPr lang="sr-Latn-RS" sz="2400" dirty="0"/>
              <a:t>Švajcarska povećava M da ne bi došlo do dalje depresijacije</a:t>
            </a:r>
            <a:br>
              <a:rPr lang="vi-VN" sz="2400" dirty="0"/>
            </a:br>
            <a:endParaRPr lang="en-GB" sz="2400" dirty="0"/>
          </a:p>
        </p:txBody>
      </p:sp>
      <p:pic>
        <p:nvPicPr>
          <p:cNvPr id="4" name="Picture 9"/>
          <p:cNvPicPr>
            <a:picLocks noChangeAspect="1" noChangeArrowheads="1"/>
          </p:cNvPicPr>
          <p:nvPr/>
        </p:nvPicPr>
        <p:blipFill>
          <a:blip r:embed="rId2" cstate="print"/>
          <a:srcRect/>
          <a:stretch>
            <a:fillRect/>
          </a:stretch>
        </p:blipFill>
        <p:spPr bwMode="auto">
          <a:xfrm>
            <a:off x="5364088" y="2924944"/>
            <a:ext cx="4102100" cy="1209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solidFill>
                <a:srgbClr val="FFFF00"/>
              </a:solidFill>
            </a:endParaRPr>
          </a:p>
        </p:txBody>
      </p:sp>
      <p:graphicFrame>
        <p:nvGraphicFramePr>
          <p:cNvPr id="3" name="Table 2"/>
          <p:cNvGraphicFramePr>
            <a:graphicFrameLocks noGrp="1"/>
          </p:cNvGraphicFramePr>
          <p:nvPr/>
        </p:nvGraphicFramePr>
        <p:xfrm>
          <a:off x="1000125" y="1357313"/>
          <a:ext cx="7358063" cy="4572000"/>
        </p:xfrm>
        <a:graphic>
          <a:graphicData uri="http://schemas.openxmlformats.org/drawingml/2006/table">
            <a:tbl>
              <a:tblPr/>
              <a:tblGrid>
                <a:gridCol w="1990725">
                  <a:extLst>
                    <a:ext uri="{9D8B030D-6E8A-4147-A177-3AD203B41FA5}">
                      <a16:colId xmlns:a16="http://schemas.microsoft.com/office/drawing/2014/main" val="20000"/>
                    </a:ext>
                  </a:extLst>
                </a:gridCol>
                <a:gridCol w="5367338">
                  <a:extLst>
                    <a:ext uri="{9D8B030D-6E8A-4147-A177-3AD203B41FA5}">
                      <a16:colId xmlns:a16="http://schemas.microsoft.com/office/drawing/2014/main" val="20001"/>
                    </a:ext>
                  </a:extLst>
                </a:gridCol>
              </a:tblGrid>
              <a:tr h="37941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Arial" pitchFamily="34" charset="0"/>
                      </a:endParaRPr>
                    </a:p>
                  </a:txBody>
                  <a:tcPr marL="63427" marR="63427" marT="0" marB="0" horzOverflow="overflow">
                    <a:lnL>
                      <a:noFill/>
                    </a:lnL>
                    <a:lnR>
                      <a:noFill/>
                    </a:lnR>
                    <a:lnT>
                      <a:noFill/>
                    </a:lnT>
                    <a:lnB>
                      <a:noFill/>
                    </a:lnB>
                    <a:lnTlToBr>
                      <a:noFill/>
                    </a:lnTlToBr>
                    <a:lnBlToTr>
                      <a:noFill/>
                    </a:lnBlToTr>
                    <a:solidFill>
                      <a:srgbClr val="FCE78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Arial" pitchFamily="34" charset="0"/>
                        </a:rPr>
                        <a:t>Devizni</a:t>
                      </a:r>
                      <a:r>
                        <a:rPr kumimoji="0" lang="en-US" sz="2000" b="1" i="0" u="none" strike="noStrike" cap="none" normalizeH="0" baseline="0" dirty="0">
                          <a:ln>
                            <a:noFill/>
                          </a:ln>
                          <a:solidFill>
                            <a:schemeClr val="tx1"/>
                          </a:solidFill>
                          <a:effectLst/>
                          <a:latin typeface="Times New Roman" pitchFamily="18" charset="0"/>
                          <a:cs typeface="Arial" pitchFamily="34" charset="0"/>
                        </a:rPr>
                        <a:t> </a:t>
                      </a:r>
                      <a:r>
                        <a:rPr kumimoji="0" lang="en-US" sz="2000" b="1" i="0" u="none" strike="noStrike" cap="none" normalizeH="0" baseline="0" dirty="0" err="1">
                          <a:ln>
                            <a:noFill/>
                          </a:ln>
                          <a:solidFill>
                            <a:schemeClr val="tx1"/>
                          </a:solidFill>
                          <a:effectLst/>
                          <a:latin typeface="Times New Roman" pitchFamily="18" charset="0"/>
                          <a:cs typeface="Arial" pitchFamily="34" charset="0"/>
                        </a:rPr>
                        <a:t>kurs</a:t>
                      </a:r>
                      <a:r>
                        <a:rPr kumimoji="0" lang="en-US" sz="2000" b="1" i="0" u="none" strike="noStrike" cap="none" normalizeH="0" baseline="0" dirty="0">
                          <a:ln>
                            <a:noFill/>
                          </a:ln>
                          <a:solidFill>
                            <a:schemeClr val="tx1"/>
                          </a:solidFill>
                          <a:effectLst/>
                          <a:latin typeface="Times New Roman" pitchFamily="18" charset="0"/>
                          <a:cs typeface="Arial" pitchFamily="34" charset="0"/>
                        </a:rPr>
                        <a:t>, </a:t>
                      </a:r>
                      <a:r>
                        <a:rPr kumimoji="0" lang="en-US" sz="2000" b="1" i="0" u="none" strike="noStrike" cap="none" normalizeH="0" baseline="0" dirty="0" err="1">
                          <a:ln>
                            <a:noFill/>
                          </a:ln>
                          <a:solidFill>
                            <a:schemeClr val="tx1"/>
                          </a:solidFill>
                          <a:effectLst/>
                          <a:latin typeface="Times New Roman" pitchFamily="18" charset="0"/>
                          <a:cs typeface="Arial" pitchFamily="34" charset="0"/>
                        </a:rPr>
                        <a:t>rezime</a:t>
                      </a:r>
                      <a:r>
                        <a:rPr kumimoji="0" lang="sr-Latn-RS" sz="2000" b="1" i="0" u="none" strike="noStrike" cap="none" normalizeH="0" baseline="0" dirty="0">
                          <a:ln>
                            <a:noFill/>
                          </a:ln>
                          <a:solidFill>
                            <a:schemeClr val="tx1"/>
                          </a:solidFill>
                          <a:effectLst/>
                          <a:latin typeface="Times New Roman" pitchFamily="18" charset="0"/>
                          <a:cs typeface="Arial" pitchFamily="34" charset="0"/>
                        </a:rPr>
                        <a:t> – </a:t>
                      </a:r>
                      <a:r>
                        <a:rPr kumimoji="0" lang="sr-Latn-RS" sz="2000" b="1" i="0" u="none" strike="noStrike" cap="none" normalizeH="0" baseline="0" dirty="0">
                          <a:ln>
                            <a:noFill/>
                          </a:ln>
                          <a:solidFill>
                            <a:schemeClr val="accent5">
                              <a:lumMod val="75000"/>
                            </a:schemeClr>
                          </a:solidFill>
                          <a:effectLst/>
                          <a:latin typeface="Times New Roman" pitchFamily="18" charset="0"/>
                          <a:cs typeface="Arial" pitchFamily="34" charset="0"/>
                          <a:hlinkClick r:id="rId2"/>
                        </a:rPr>
                        <a:t>link na ceo tekst</a:t>
                      </a:r>
                      <a:endParaRPr kumimoji="0" lang="en-US" sz="2000" b="1" i="0" u="none" strike="noStrike" cap="none" normalizeH="0" baseline="0" dirty="0">
                        <a:ln>
                          <a:noFill/>
                        </a:ln>
                        <a:solidFill>
                          <a:schemeClr val="accent5">
                            <a:lumMod val="75000"/>
                          </a:schemeClr>
                        </a:solidFill>
                        <a:effectLst/>
                        <a:latin typeface="Times New Roman" pitchFamily="18" charset="0"/>
                        <a:cs typeface="Arial" pitchFamily="34" charset="0"/>
                      </a:endParaRPr>
                    </a:p>
                  </a:txBody>
                  <a:tcPr marL="63427" marR="63427" marT="0" marB="0" horzOverflow="overflow">
                    <a:lnL>
                      <a:noFill/>
                    </a:lnL>
                    <a:lnR>
                      <a:noFill/>
                    </a:lnR>
                    <a:lnT>
                      <a:noFill/>
                    </a:lnT>
                    <a:lnB>
                      <a:noFill/>
                    </a:lnB>
                    <a:lnTlToBr>
                      <a:noFill/>
                    </a:lnTlToBr>
                    <a:lnBlToTr>
                      <a:noFill/>
                    </a:lnBlToTr>
                    <a:solidFill>
                      <a:srgbClr val="FCE78C"/>
                    </a:solidFill>
                  </a:tcPr>
                </a:tc>
                <a:extLst>
                  <a:ext uri="{0D108BD9-81ED-4DB2-BD59-A6C34878D82A}">
                    <a16:rowId xmlns:a16="http://schemas.microsoft.com/office/drawing/2014/main" val="10000"/>
                  </a:ext>
                </a:extLst>
              </a:tr>
              <a:tr h="1406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Politika</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deviznog</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kursa</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ima</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dva</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cilja</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3427" marR="63427" marT="0" marB="0" horzOverflow="overflow">
                    <a:lnL>
                      <a:noFill/>
                    </a:lnL>
                    <a:lnR>
                      <a:noFill/>
                    </a:lnR>
                    <a:lnT>
                      <a:noFill/>
                    </a:lnT>
                    <a:lnB>
                      <a:noFill/>
                    </a:lnB>
                    <a:lnTlToBr>
                      <a:noFill/>
                    </a:lnTlToBr>
                    <a:lnBlToTr>
                      <a:noFill/>
                    </a:lnBlToTr>
                    <a:solidFill>
                      <a:srgbClr val="FCE78C"/>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Politika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deviznog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kursa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mora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uspe</a:t>
                      </a:r>
                      <a:r>
                        <a:rPr kumimoji="0" lang="sl-SI" sz="2000" b="0" i="0" u="none" strike="noStrike" cap="none" normalizeH="0" baseline="0" dirty="0" err="1">
                          <a:ln>
                            <a:noFill/>
                          </a:ln>
                          <a:solidFill>
                            <a:schemeClr val="tx1"/>
                          </a:solidFill>
                          <a:effectLst/>
                          <a:latin typeface="Times New Roman" pitchFamily="18" charset="0"/>
                          <a:cs typeface="Times New Roman" pitchFamily="18" charset="0"/>
                        </a:rPr>
                        <a:t>šno</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uskladiti </a:t>
                      </a:r>
                      <a:r>
                        <a:rPr kumimoji="0" lang="sl-SI" sz="2000" b="1" i="1" u="none" strike="noStrike" cap="none" normalizeH="0" baseline="0" dirty="0" err="1">
                          <a:ln>
                            <a:noFill/>
                          </a:ln>
                          <a:solidFill>
                            <a:schemeClr val="tx1"/>
                          </a:solidFill>
                          <a:effectLst/>
                          <a:latin typeface="Times New Roman" pitchFamily="18" charset="0"/>
                          <a:cs typeface="Times New Roman" pitchFamily="18" charset="0"/>
                        </a:rPr>
                        <a:t>makroekonomsku</a:t>
                      </a:r>
                      <a:r>
                        <a:rPr kumimoji="0" lang="sl-SI"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sl-SI" sz="2000" b="1" i="1" u="none" strike="noStrike" cap="none" normalizeH="0" baseline="0" dirty="0">
                          <a:ln>
                            <a:noFill/>
                          </a:ln>
                          <a:solidFill>
                            <a:schemeClr val="tx1"/>
                          </a:solidFill>
                          <a:effectLst/>
                          <a:latin typeface="Times New Roman" pitchFamily="18" charset="0"/>
                          <a:cs typeface="Times New Roman" pitchFamily="18" charset="0"/>
                        </a:rPr>
                        <a:t>stabilnost</a:t>
                      </a:r>
                      <a:r>
                        <a:rPr kumimoji="0" lang="sl-SI"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a:t>
                      </a:r>
                      <a:r>
                        <a:rPr kumimoji="0" lang="sl-SI" sz="2000" b="0" i="0" u="none" strike="noStrike" cap="none" normalizeH="0" baseline="0" dirty="0" err="1">
                          <a:ln>
                            <a:noFill/>
                          </a:ln>
                          <a:solidFill>
                            <a:schemeClr val="tx1"/>
                          </a:solidFill>
                          <a:effectLst/>
                          <a:latin typeface="Times New Roman" pitchFamily="18" charset="0"/>
                          <a:cs typeface="Times New Roman" pitchFamily="18" charset="0"/>
                        </a:rPr>
                        <a:t>što</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2000" b="0" i="0" u="none" strike="noStrike" cap="none" normalizeH="0" baseline="0" dirty="0" err="1">
                          <a:ln>
                            <a:noFill/>
                          </a:ln>
                          <a:solidFill>
                            <a:schemeClr val="tx1"/>
                          </a:solidFill>
                          <a:effectLst/>
                          <a:latin typeface="Times New Roman" pitchFamily="18" charset="0"/>
                          <a:cs typeface="Times New Roman" pitchFamily="18" charset="0"/>
                        </a:rPr>
                        <a:t>podrazumeva</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2000" b="0" i="0" u="none" strike="noStrike" cap="none" normalizeH="0" baseline="0" dirty="0" err="1">
                          <a:ln>
                            <a:noFill/>
                          </a:ln>
                          <a:solidFill>
                            <a:schemeClr val="tx1"/>
                          </a:solidFill>
                          <a:effectLst/>
                          <a:latin typeface="Times New Roman" pitchFamily="18" charset="0"/>
                          <a:cs typeface="Times New Roman" pitchFamily="18" charset="0"/>
                        </a:rPr>
                        <a:t>reltivno</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2000" b="0" i="0" u="none" strike="noStrike" cap="none" normalizeH="0" baseline="0" dirty="0" err="1">
                          <a:ln>
                            <a:noFill/>
                          </a:ln>
                          <a:solidFill>
                            <a:schemeClr val="tx1"/>
                          </a:solidFill>
                          <a:effectLst/>
                          <a:latin typeface="Times New Roman" pitchFamily="18" charset="0"/>
                          <a:cs typeface="Times New Roman" pitchFamily="18" charset="0"/>
                        </a:rPr>
                        <a:t>stabilan</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nominalni </a:t>
                      </a:r>
                      <a:r>
                        <a:rPr kumimoji="0" lang="sl-SI" sz="2000" b="0" i="0" u="none" strike="noStrike" cap="none" normalizeH="0" baseline="0" dirty="0" err="1">
                          <a:ln>
                            <a:noFill/>
                          </a:ln>
                          <a:solidFill>
                            <a:schemeClr val="tx1"/>
                          </a:solidFill>
                          <a:effectLst/>
                          <a:latin typeface="Times New Roman" pitchFamily="18" charset="0"/>
                          <a:cs typeface="Times New Roman" pitchFamily="18" charset="0"/>
                        </a:rPr>
                        <a:t>kurs</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2000" b="0" i="0" u="none" strike="noStrike" cap="none" normalizeH="0" baseline="0" dirty="0" err="1">
                          <a:ln>
                            <a:noFill/>
                          </a:ln>
                          <a:solidFill>
                            <a:schemeClr val="tx1"/>
                          </a:solidFill>
                          <a:effectLst/>
                          <a:latin typeface="Times New Roman" pitchFamily="18" charset="0"/>
                          <a:cs typeface="Times New Roman" pitchFamily="18" charset="0"/>
                        </a:rPr>
                        <a:t>sa</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2000" b="0" i="0" u="none" strike="noStrike" cap="none" normalizeH="0" baseline="0" dirty="0" err="1">
                          <a:ln>
                            <a:noFill/>
                          </a:ln>
                          <a:solidFill>
                            <a:schemeClr val="tx1"/>
                          </a:solidFill>
                          <a:effectLst/>
                          <a:latin typeface="Times New Roman" pitchFamily="18" charset="0"/>
                          <a:cs typeface="Times New Roman" pitchFamily="18" charset="0"/>
                        </a:rPr>
                        <a:t>zahtevima</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2000" b="1" i="1" u="none" strike="noStrike" cap="none" normalizeH="0" baseline="0" dirty="0" err="1">
                          <a:ln>
                            <a:noFill/>
                          </a:ln>
                          <a:solidFill>
                            <a:schemeClr val="tx1"/>
                          </a:solidFill>
                          <a:effectLst/>
                          <a:latin typeface="Times New Roman" pitchFamily="18" charset="0"/>
                          <a:cs typeface="Times New Roman" pitchFamily="18" charset="0"/>
                        </a:rPr>
                        <a:t>spoljnotrgovinske</a:t>
                      </a:r>
                      <a:r>
                        <a:rPr kumimoji="0" lang="sl-SI"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sl-SI" sz="2000" b="1" i="1" u="none" strike="noStrike" cap="none" normalizeH="0" baseline="0" dirty="0" err="1">
                          <a:ln>
                            <a:noFill/>
                          </a:ln>
                          <a:solidFill>
                            <a:schemeClr val="tx1"/>
                          </a:solidFill>
                          <a:effectLst/>
                          <a:latin typeface="Times New Roman" pitchFamily="18" charset="0"/>
                          <a:cs typeface="Times New Roman" pitchFamily="18" charset="0"/>
                        </a:rPr>
                        <a:t>konkurentosti</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koji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nalažu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konkurentan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nivo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ograničene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varijacije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realnog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kursa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Pri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tome,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uspešna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politika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kursa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koja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harmonizuje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ove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donekle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konfliktne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ciljeve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mora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stalno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izbegavati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iole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veće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iznad</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5 - 10%)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apresijacije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realnog</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deviznog</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kursa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kako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bi se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izbegao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nepotrebni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rast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spoljnotrgovinskog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deficita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pad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deviznih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rezervi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itd</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što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kompromituje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kredibilitet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ekonomske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politike</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3427" marR="63427" marT="0" marB="0" horzOverflow="overflow">
                    <a:lnL>
                      <a:noFill/>
                    </a:lnL>
                    <a:lnR>
                      <a:noFill/>
                    </a:lnR>
                    <a:lnT>
                      <a:noFill/>
                    </a:lnT>
                    <a:lnB>
                      <a:noFill/>
                    </a:lnB>
                    <a:lnTlToBr>
                      <a:noFill/>
                    </a:lnTlToBr>
                    <a:lnBlToTr>
                      <a:noFill/>
                    </a:lnBlToTr>
                    <a:solidFill>
                      <a:srgbClr val="FCE78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857250" y="1397000"/>
          <a:ext cx="7358063" cy="3603625"/>
        </p:xfrm>
        <a:graphic>
          <a:graphicData uri="http://schemas.openxmlformats.org/drawingml/2006/table">
            <a:tbl>
              <a:tblPr/>
              <a:tblGrid>
                <a:gridCol w="1990725">
                  <a:extLst>
                    <a:ext uri="{9D8B030D-6E8A-4147-A177-3AD203B41FA5}">
                      <a16:colId xmlns:a16="http://schemas.microsoft.com/office/drawing/2014/main" val="20000"/>
                    </a:ext>
                  </a:extLst>
                </a:gridCol>
                <a:gridCol w="5367338">
                  <a:extLst>
                    <a:ext uri="{9D8B030D-6E8A-4147-A177-3AD203B41FA5}">
                      <a16:colId xmlns:a16="http://schemas.microsoft.com/office/drawing/2014/main" val="20001"/>
                    </a:ext>
                  </a:extLst>
                </a:gridCol>
              </a:tblGrid>
              <a:tr h="36036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Arial" pitchFamily="34" charset="0"/>
                        </a:rPr>
                        <a:t>Šta</a:t>
                      </a:r>
                      <a:r>
                        <a:rPr kumimoji="0" lang="en-US" sz="2000" b="1" i="0" u="none" strike="noStrike" cap="none" normalizeH="0" baseline="0" dirty="0">
                          <a:ln>
                            <a:noFill/>
                          </a:ln>
                          <a:solidFill>
                            <a:schemeClr val="tx1"/>
                          </a:solidFill>
                          <a:effectLst/>
                          <a:latin typeface="Times New Roman" pitchFamily="18" charset="0"/>
                          <a:cs typeface="Arial" pitchFamily="34" charset="0"/>
                        </a:rPr>
                        <a:t> je </a:t>
                      </a:r>
                      <a:r>
                        <a:rPr kumimoji="0" lang="en-US" sz="2000" b="1" i="0" u="none" strike="noStrike" cap="none" normalizeH="0" baseline="0" dirty="0" err="1">
                          <a:ln>
                            <a:noFill/>
                          </a:ln>
                          <a:solidFill>
                            <a:schemeClr val="tx1"/>
                          </a:solidFill>
                          <a:effectLst/>
                          <a:latin typeface="Times New Roman" pitchFamily="18" charset="0"/>
                          <a:cs typeface="Arial" pitchFamily="34" charset="0"/>
                        </a:rPr>
                        <a:t>realan</a:t>
                      </a:r>
                      <a:r>
                        <a:rPr kumimoji="0" lang="en-US" sz="2000" b="1" i="0" u="none" strike="noStrike" cap="none" normalizeH="0" baseline="0" dirty="0">
                          <a:ln>
                            <a:noFill/>
                          </a:ln>
                          <a:solidFill>
                            <a:schemeClr val="tx1"/>
                          </a:solidFill>
                          <a:effectLst/>
                          <a:latin typeface="Times New Roman" pitchFamily="18" charset="0"/>
                          <a:cs typeface="Arial" pitchFamily="34" charset="0"/>
                        </a:rPr>
                        <a:t> </a:t>
                      </a:r>
                      <a:r>
                        <a:rPr kumimoji="0" lang="en-US" sz="2000" b="1" i="0" u="none" strike="noStrike" cap="none" normalizeH="0" baseline="0" dirty="0" err="1">
                          <a:ln>
                            <a:noFill/>
                          </a:ln>
                          <a:solidFill>
                            <a:schemeClr val="tx1"/>
                          </a:solidFill>
                          <a:effectLst/>
                          <a:latin typeface="Times New Roman" pitchFamily="18" charset="0"/>
                          <a:cs typeface="Arial" pitchFamily="34" charset="0"/>
                        </a:rPr>
                        <a:t>kurs</a:t>
                      </a:r>
                      <a:endParaRPr kumimoji="0" lang="en-US" sz="2000" b="1" i="0" u="none" strike="noStrike" cap="none" normalizeH="0" baseline="0" dirty="0">
                        <a:ln>
                          <a:noFill/>
                        </a:ln>
                        <a:solidFill>
                          <a:schemeClr val="tx1"/>
                        </a:solidFill>
                        <a:effectLst/>
                        <a:latin typeface="Times New Roman" pitchFamily="18" charset="0"/>
                        <a:cs typeface="Arial" pitchFamily="34" charset="0"/>
                      </a:endParaRPr>
                    </a:p>
                  </a:txBody>
                  <a:tcPr marL="63427" marR="63427" marT="0" marB="0" horzOverflow="overflow">
                    <a:lnL>
                      <a:noFill/>
                    </a:lnL>
                    <a:lnR>
                      <a:noFill/>
                    </a:lnR>
                    <a:lnT>
                      <a:noFill/>
                    </a:lnT>
                    <a:lnB>
                      <a:noFill/>
                    </a:lnB>
                    <a:lnTlToBr>
                      <a:noFill/>
                    </a:lnTlToBr>
                    <a:lnBlToTr>
                      <a:noFill/>
                    </a:lnBlToTr>
                    <a:solidFill>
                      <a:srgbClr val="FCE78C"/>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Realan</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devizni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kurs</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je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obračunska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kategorija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koja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se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dobija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kada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se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nominalni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kurs</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tj</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onaj</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tržišta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koriguje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rastom</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domaćih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inostranih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cena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tj</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kada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se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dvostruko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deflacionira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Dakle</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svaki</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nominalni</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kurs</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postaje</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realan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kada</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se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deflacionira</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svako</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ko</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tvrdi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kurs</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nije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realan</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ne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zna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šta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govori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Treba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reci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precenjen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potcenjen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nikako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nerealan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3427" marR="63427" marT="0" marB="0" horzOverflow="overflow">
                    <a:lnL>
                      <a:noFill/>
                    </a:lnL>
                    <a:lnR>
                      <a:noFill/>
                    </a:lnR>
                    <a:lnT>
                      <a:noFill/>
                    </a:lnT>
                    <a:lnB>
                      <a:noFill/>
                    </a:lnB>
                    <a:lnTlToBr>
                      <a:noFill/>
                    </a:lnTlToBr>
                    <a:lnBlToTr>
                      <a:noFill/>
                    </a:lnBlToTr>
                    <a:solidFill>
                      <a:srgbClr val="FCE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5" y="1357313"/>
            <a:ext cx="4786313" cy="1428750"/>
          </a:xfrm>
        </p:spPr>
        <p:txBody>
          <a:bodyPr/>
          <a:lstStyle/>
          <a:p>
            <a:r>
              <a:rPr lang="sr-Latn-CS"/>
              <a:t>Neutralnost novca</a:t>
            </a:r>
            <a:endParaRPr lang="en-US"/>
          </a:p>
        </p:txBody>
      </p:sp>
      <p:pic>
        <p:nvPicPr>
          <p:cNvPr id="9217" name="Picture 1"/>
          <p:cNvPicPr>
            <a:picLocks noChangeAspect="1" noChangeArrowheads="1"/>
          </p:cNvPicPr>
          <p:nvPr/>
        </p:nvPicPr>
        <p:blipFill>
          <a:blip r:embed="rId2" cstate="print"/>
          <a:srcRect/>
          <a:stretch>
            <a:fillRect/>
          </a:stretch>
        </p:blipFill>
        <p:spPr bwMode="auto">
          <a:xfrm>
            <a:off x="1395413" y="404664"/>
            <a:ext cx="6091237" cy="1071562"/>
          </a:xfrm>
          <a:prstGeom prst="rect">
            <a:avLst/>
          </a:prstGeom>
          <a:noFill/>
          <a:ln w="9525">
            <a:noFill/>
            <a:miter lim="800000"/>
            <a:headEnd/>
            <a:tailEnd/>
          </a:ln>
        </p:spPr>
      </p:pic>
      <p:pic>
        <p:nvPicPr>
          <p:cNvPr id="81922" name="Picture 2"/>
          <p:cNvPicPr>
            <a:picLocks noGrp="1" noChangeAspect="1" noChangeArrowheads="1"/>
          </p:cNvPicPr>
          <p:nvPr>
            <p:ph idx="1"/>
          </p:nvPr>
        </p:nvPicPr>
        <p:blipFill>
          <a:blip r:embed="rId3" cstate="print"/>
          <a:srcRect/>
          <a:stretch>
            <a:fillRect/>
          </a:stretch>
        </p:blipFill>
        <p:spPr>
          <a:xfrm>
            <a:off x="683568" y="1942938"/>
            <a:ext cx="6819651" cy="4726422"/>
          </a:xfrm>
        </p:spPr>
      </p:pic>
      <p:pic>
        <p:nvPicPr>
          <p:cNvPr id="5" name="Picture 5"/>
          <p:cNvPicPr>
            <a:picLocks noChangeAspect="1" noChangeArrowheads="1"/>
          </p:cNvPicPr>
          <p:nvPr/>
        </p:nvPicPr>
        <p:blipFill>
          <a:blip r:embed="rId4" cstate="print"/>
          <a:srcRect l="54730" t="38328" r="24813" b="27467"/>
          <a:stretch>
            <a:fillRect/>
          </a:stretch>
        </p:blipFill>
        <p:spPr bwMode="auto">
          <a:xfrm>
            <a:off x="3948517" y="1988840"/>
            <a:ext cx="3575811" cy="3079089"/>
          </a:xfrm>
          <a:prstGeom prst="rect">
            <a:avLst/>
          </a:prstGeom>
          <a:noFill/>
          <a:ln w="9525">
            <a:noFill/>
            <a:miter lim="800000"/>
            <a:headEnd/>
            <a:tailEnd/>
          </a:ln>
        </p:spPr>
      </p:pic>
      <p:sp>
        <p:nvSpPr>
          <p:cNvPr id="7" name="Rectangle 6"/>
          <p:cNvSpPr/>
          <p:nvPr/>
        </p:nvSpPr>
        <p:spPr>
          <a:xfrm>
            <a:off x="5364088" y="332656"/>
            <a:ext cx="1944216" cy="1200329"/>
          </a:xfrm>
          <a:prstGeom prst="rect">
            <a:avLst/>
          </a:prstGeom>
        </p:spPr>
        <p:txBody>
          <a:bodyPr wrap="square">
            <a:spAutoFit/>
          </a:bodyPr>
          <a:lstStyle/>
          <a:p>
            <a:r>
              <a:rPr lang="en-US" b="1" i="1" dirty="0"/>
              <a:t>M </a:t>
            </a:r>
            <a:r>
              <a:rPr lang="en-US" b="1" dirty="0">
                <a:sym typeface="Symbol" pitchFamily="18" charset="2"/>
              </a:rPr>
              <a:t></a:t>
            </a:r>
            <a:r>
              <a:rPr lang="en-US" b="1" i="1" dirty="0"/>
              <a:t>V</a:t>
            </a:r>
            <a:r>
              <a:rPr lang="en-US" b="1" dirty="0"/>
              <a:t> = </a:t>
            </a:r>
            <a:r>
              <a:rPr lang="en-US" b="1" i="1" dirty="0"/>
              <a:t>P </a:t>
            </a:r>
            <a:r>
              <a:rPr lang="en-US" b="1" dirty="0">
                <a:sym typeface="Symbol" pitchFamily="18" charset="2"/>
              </a:rPr>
              <a:t></a:t>
            </a:r>
            <a:r>
              <a:rPr lang="en-US" b="1" i="1" dirty="0"/>
              <a:t>Y</a:t>
            </a:r>
          </a:p>
          <a:p>
            <a:r>
              <a:rPr lang="en-US" b="1" i="1" dirty="0"/>
              <a:t>k=1/V</a:t>
            </a:r>
            <a:br>
              <a:rPr lang="en-US" b="1" dirty="0"/>
            </a:b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500" fill="hold"/>
                                        <p:tgtEl>
                                          <p:spTgt spid="9217"/>
                                        </p:tgtEl>
                                        <p:attrNameLst>
                                          <p:attrName>ppt_x</p:attrName>
                                        </p:attrNameLst>
                                      </p:cBhvr>
                                      <p:tavLst>
                                        <p:tav tm="0">
                                          <p:val>
                                            <p:strVal val="#ppt_x"/>
                                          </p:val>
                                        </p:tav>
                                        <p:tav tm="100000">
                                          <p:val>
                                            <p:strVal val="#ppt_x"/>
                                          </p:val>
                                        </p:tav>
                                      </p:tavLst>
                                    </p:anim>
                                    <p:anim calcmode="lin" valueType="num">
                                      <p:cBhvr additive="base">
                                        <p:cTn id="8"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p>
        </p:txBody>
      </p:sp>
      <p:graphicFrame>
        <p:nvGraphicFramePr>
          <p:cNvPr id="4" name="Table 3"/>
          <p:cNvGraphicFramePr>
            <a:graphicFrameLocks noGrp="1"/>
          </p:cNvGraphicFramePr>
          <p:nvPr/>
        </p:nvGraphicFramePr>
        <p:xfrm>
          <a:off x="1285875" y="1685925"/>
          <a:ext cx="6929438" cy="2743200"/>
        </p:xfrm>
        <a:graphic>
          <a:graphicData uri="http://schemas.openxmlformats.org/drawingml/2006/table">
            <a:tbl>
              <a:tblPr/>
              <a:tblGrid>
                <a:gridCol w="1874838">
                  <a:extLst>
                    <a:ext uri="{9D8B030D-6E8A-4147-A177-3AD203B41FA5}">
                      <a16:colId xmlns:a16="http://schemas.microsoft.com/office/drawing/2014/main" val="20000"/>
                    </a:ext>
                  </a:extLst>
                </a:gridCol>
                <a:gridCol w="5054600">
                  <a:extLst>
                    <a:ext uri="{9D8B030D-6E8A-4147-A177-3AD203B41FA5}">
                      <a16:colId xmlns:a16="http://schemas.microsoft.com/office/drawing/2014/main" val="20001"/>
                    </a:ext>
                  </a:extLst>
                </a:gridCol>
              </a:tblGrid>
              <a:tr h="13652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Kurs</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može</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biti</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precenjen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ili</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potcenjen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3427" marR="63427" marT="0" marB="0" horzOverflow="overflow">
                    <a:lnL>
                      <a:noFill/>
                    </a:lnL>
                    <a:lnR>
                      <a:noFill/>
                    </a:lnR>
                    <a:lnT>
                      <a:noFill/>
                    </a:lnT>
                    <a:lnB>
                      <a:noFill/>
                    </a:lnB>
                    <a:lnTlToBr>
                      <a:noFill/>
                    </a:lnTlToBr>
                    <a:lnBlToTr>
                      <a:noFill/>
                    </a:lnBlToTr>
                    <a:solidFill>
                      <a:srgbClr val="FCE78C"/>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 pos="2743200" algn="ctr"/>
                          <a:tab pos="5486400" algn="r"/>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Ako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je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devizni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kurs</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precenjen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to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znači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je dinar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skup</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dolar</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jeftin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Tada se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isplati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kupovati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dolare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od</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NBJ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uvoziti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jer</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uvozna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dobra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prodajemo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rastućim</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domaćim</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cenama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 ne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isplatii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se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izvoziti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jer</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se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prodajom</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deviza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od</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izvoza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dobija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uvek</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ista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količina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dinara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koji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zbog</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inflacije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sve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manje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vredi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To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što</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država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tvrdi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on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vredi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isto</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čini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dinar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precenjenim</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L="63427" marR="63427" marT="0" marB="0" horzOverflow="overflow">
                    <a:lnL>
                      <a:noFill/>
                    </a:lnL>
                    <a:lnR>
                      <a:noFill/>
                    </a:lnR>
                    <a:lnT>
                      <a:noFill/>
                    </a:lnT>
                    <a:lnB>
                      <a:noFill/>
                    </a:lnB>
                    <a:lnTlToBr>
                      <a:noFill/>
                    </a:lnTlToBr>
                    <a:lnBlToTr>
                      <a:noFill/>
                    </a:lnBlToTr>
                    <a:solidFill>
                      <a:srgbClr val="FCE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857250" y="1857375"/>
          <a:ext cx="6929438" cy="3657600"/>
        </p:xfrm>
        <a:graphic>
          <a:graphicData uri="http://schemas.openxmlformats.org/drawingml/2006/table">
            <a:tbl>
              <a:tblPr/>
              <a:tblGrid>
                <a:gridCol w="1874838">
                  <a:extLst>
                    <a:ext uri="{9D8B030D-6E8A-4147-A177-3AD203B41FA5}">
                      <a16:colId xmlns:a16="http://schemas.microsoft.com/office/drawing/2014/main" val="20000"/>
                    </a:ext>
                  </a:extLst>
                </a:gridCol>
                <a:gridCol w="5054600">
                  <a:extLst>
                    <a:ext uri="{9D8B030D-6E8A-4147-A177-3AD203B41FA5}">
                      <a16:colId xmlns:a16="http://schemas.microsoft.com/office/drawing/2014/main" val="20001"/>
                    </a:ext>
                  </a:extLst>
                </a:gridCol>
              </a:tblGrid>
              <a:tr h="14827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u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odnosu</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na</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šta</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3427" marR="63427" marT="0" marB="0" horzOverflow="overflow">
                    <a:lnL>
                      <a:noFill/>
                    </a:lnL>
                    <a:lnR>
                      <a:noFill/>
                    </a:lnR>
                    <a:lnT>
                      <a:noFill/>
                    </a:lnT>
                    <a:lnB>
                      <a:noFill/>
                    </a:lnB>
                    <a:lnTlToBr>
                      <a:noFill/>
                    </a:lnTlToBr>
                    <a:lnBlToTr>
                      <a:noFill/>
                    </a:lnBlToTr>
                    <a:solidFill>
                      <a:srgbClr val="FCE78C"/>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Ravnotežni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devizni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kurs</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je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onaj</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koji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omogućava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da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platni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bilans</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zemlje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bude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u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ravnoteži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ali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ne u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svakom</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trenutku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nego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u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trenutku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dospeća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međunarodnih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ugovora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Dakle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ako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je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zemlja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neto-dužnik</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ravnotežni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kurs</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će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biti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depresiran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potcenjen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bi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zemlja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ostvarivala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suficite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iz</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kojih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će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vraćati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dugove</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Ako</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zemlja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sistematski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pravi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deficit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tekućem</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računu</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povećava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svoje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neto-zaduženje</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njen</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kurs</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je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sigurno</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precenjen</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u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odnosu</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na</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ravnotežni</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err="1">
                          <a:ln>
                            <a:noFill/>
                          </a:ln>
                          <a:solidFill>
                            <a:schemeClr val="tx1"/>
                          </a:solidFill>
                          <a:effectLst/>
                          <a:latin typeface="Times New Roman" pitchFamily="18" charset="0"/>
                          <a:cs typeface="Times New Roman" pitchFamily="18" charset="0"/>
                        </a:rPr>
                        <a:t>nivo</a:t>
                      </a:r>
                      <a:r>
                        <a:rPr kumimoji="0" lang="en-US" sz="2000" b="1" i="1" u="none" strike="noStrike" cap="none" normalizeH="0" baseline="0" dirty="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3427" marR="63427" marT="0" marB="0" horzOverflow="overflow">
                    <a:lnL>
                      <a:noFill/>
                    </a:lnL>
                    <a:lnR>
                      <a:noFill/>
                    </a:lnR>
                    <a:lnT>
                      <a:noFill/>
                    </a:lnT>
                    <a:lnB>
                      <a:noFill/>
                    </a:lnB>
                    <a:lnTlToBr>
                      <a:noFill/>
                    </a:lnTlToBr>
                    <a:lnBlToTr>
                      <a:noFill/>
                    </a:lnBlToTr>
                    <a:solidFill>
                      <a:srgbClr val="FCE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1071563" y="1397000"/>
          <a:ext cx="7000875" cy="3962400"/>
        </p:xfrm>
        <a:graphic>
          <a:graphicData uri="http://schemas.openxmlformats.org/drawingml/2006/table">
            <a:tbl>
              <a:tblPr/>
              <a:tblGrid>
                <a:gridCol w="1895475">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6750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Kako kurs postaje precenjen?</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L="63427" marR="63427" marT="0" marB="0" horzOverflow="overflow">
                    <a:lnL>
                      <a:noFill/>
                    </a:lnL>
                    <a:lnR>
                      <a:noFill/>
                    </a:lnR>
                    <a:lnT>
                      <a:noFill/>
                    </a:lnT>
                    <a:lnB>
                      <a:noFill/>
                    </a:lnB>
                    <a:lnTlToBr>
                      <a:noFill/>
                    </a:lnTlToBr>
                    <a:lnBlToTr>
                      <a:noFill/>
                    </a:lnBlToTr>
                    <a:solidFill>
                      <a:srgbClr val="FCE78C"/>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Kurs postaje precenjen </a:t>
                      </a:r>
                      <a:r>
                        <a:rPr kumimoji="0" lang="en-US" sz="2000" b="1" i="1" u="none" strike="noStrike" cap="none" normalizeH="0" baseline="0">
                          <a:ln>
                            <a:noFill/>
                          </a:ln>
                          <a:solidFill>
                            <a:schemeClr val="tx1"/>
                          </a:solidFill>
                          <a:effectLst/>
                          <a:latin typeface="Times New Roman" pitchFamily="18" charset="0"/>
                          <a:cs typeface="Times New Roman" pitchFamily="18" charset="0"/>
                        </a:rPr>
                        <a:t>tako što domaće cene rastu brže od inostranih</a:t>
                      </a:r>
                      <a:r>
                        <a:rPr kumimoji="0" lang="en-US" sz="2000" b="0" i="0" u="none" strike="noStrike" cap="none" normalizeH="0" baseline="0">
                          <a:ln>
                            <a:noFill/>
                          </a:ln>
                          <a:solidFill>
                            <a:schemeClr val="tx1"/>
                          </a:solidFill>
                          <a:effectLst/>
                          <a:latin typeface="Times New Roman" pitchFamily="18" charset="0"/>
                          <a:cs typeface="Times New Roman" pitchFamily="18" charset="0"/>
                        </a:rPr>
                        <a:t>. To se može desiti iz tri razloga. Jedan razlog je prekomerno štampanje novca, drugi je liberalizacija preostalih kontrolisanih cena, a treći razlog je strukturno prilagođavanje (objašnjenje: rast produktivnosti i plata u izvoznom sektoru vodi rastu plata u sektoru usluga,  ili zatvaranju radnji; pošto  u sektoru usluga slabo raste produktivnost, rast plata i opstanak sektora se obezbeđuje rastom njihovih cena. Na makro nivou to dovodi do inflacije i realne apresijacije). </a:t>
                      </a:r>
                    </a:p>
                  </a:txBody>
                  <a:tcPr marL="63427" marR="63427" marT="0" marB="0" horzOverflow="overflow">
                    <a:lnL>
                      <a:noFill/>
                    </a:lnL>
                    <a:lnR>
                      <a:noFill/>
                    </a:lnR>
                    <a:lnT>
                      <a:noFill/>
                    </a:lnT>
                    <a:lnB>
                      <a:noFill/>
                    </a:lnB>
                    <a:lnTlToBr>
                      <a:noFill/>
                    </a:lnTlToBr>
                    <a:lnBlToTr>
                      <a:noFill/>
                    </a:lnBlToTr>
                    <a:solidFill>
                      <a:srgbClr val="FCE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83568" y="44624"/>
          <a:ext cx="7429500" cy="2874963"/>
        </p:xfrm>
        <a:graphic>
          <a:graphicData uri="http://schemas.openxmlformats.org/drawingml/2006/table">
            <a:tbl>
              <a:tblPr/>
              <a:tblGrid>
                <a:gridCol w="2011362">
                  <a:extLst>
                    <a:ext uri="{9D8B030D-6E8A-4147-A177-3AD203B41FA5}">
                      <a16:colId xmlns:a16="http://schemas.microsoft.com/office/drawing/2014/main" val="20000"/>
                    </a:ext>
                  </a:extLst>
                </a:gridCol>
                <a:gridCol w="5418138">
                  <a:extLst>
                    <a:ext uri="{9D8B030D-6E8A-4147-A177-3AD203B41FA5}">
                      <a16:colId xmlns:a16="http://schemas.microsoft.com/office/drawing/2014/main" val="20001"/>
                    </a:ext>
                  </a:extLst>
                </a:gridCol>
              </a:tblGrid>
              <a:tr h="287496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Kome</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odgovara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valua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bude</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precenjena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3427" marR="63427" marT="0" marB="0" horzOverflow="overflow">
                    <a:lnL>
                      <a:noFill/>
                    </a:lnL>
                    <a:lnR>
                      <a:noFill/>
                    </a:lnR>
                    <a:lnT>
                      <a:noFill/>
                    </a:lnT>
                    <a:lnB>
                      <a:noFill/>
                    </a:lnB>
                    <a:lnTlToBr>
                      <a:noFill/>
                    </a:lnTlToBr>
                    <a:lnBlToTr>
                      <a:noFill/>
                    </a:lnBlToTr>
                    <a:solidFill>
                      <a:srgbClr val="FCE78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Symbol" pitchFamily="18" charset="2"/>
                        <a:buNone/>
                        <a:tabLst/>
                      </a:pPr>
                      <a:r>
                        <a:rPr kumimoji="0" lang="en-US" sz="1800" b="1" i="1" u="none" strike="noStrike" cap="none" normalizeH="0" baseline="0" dirty="0">
                          <a:ln>
                            <a:noFill/>
                          </a:ln>
                          <a:solidFill>
                            <a:schemeClr val="tx1"/>
                          </a:solidFill>
                          <a:effectLst/>
                          <a:latin typeface="Times New Roman" pitchFamily="18" charset="0"/>
                          <a:cs typeface="Times New Roman" pitchFamily="18" charset="0"/>
                        </a:rPr>
                        <a:t>1. </a:t>
                      </a:r>
                      <a:r>
                        <a:rPr kumimoji="0" lang="en-US" sz="1800" b="1" i="1" u="none" strike="noStrike" cap="none" normalizeH="0" baseline="0" dirty="0" err="1">
                          <a:ln>
                            <a:noFill/>
                          </a:ln>
                          <a:solidFill>
                            <a:schemeClr val="tx1"/>
                          </a:solidFill>
                          <a:effectLst/>
                          <a:latin typeface="Times New Roman" pitchFamily="18" charset="0"/>
                          <a:cs typeface="Times New Roman" pitchFamily="18" charset="0"/>
                        </a:rPr>
                        <a:t>Stanovništvu</a:t>
                      </a:r>
                      <a:r>
                        <a:rPr kumimoji="0" lang="en-US" sz="1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1" u="none" strike="noStrike" cap="none" normalizeH="0" baseline="0" dirty="0" err="1">
                          <a:ln>
                            <a:noFill/>
                          </a:ln>
                          <a:solidFill>
                            <a:schemeClr val="tx1"/>
                          </a:solidFill>
                          <a:effectLst/>
                          <a:latin typeface="Times New Roman" pitchFamily="18" charset="0"/>
                          <a:cs typeface="Times New Roman" pitchFamily="18" charset="0"/>
                        </a:rPr>
                        <a:t>koje</a:t>
                      </a:r>
                      <a:r>
                        <a:rPr kumimoji="0" lang="en-US" sz="1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1" u="none" strike="noStrike" cap="none" normalizeH="0" baseline="0" dirty="0" err="1">
                          <a:ln>
                            <a:noFill/>
                          </a:ln>
                          <a:solidFill>
                            <a:schemeClr val="tx1"/>
                          </a:solidFill>
                          <a:effectLst/>
                          <a:latin typeface="Times New Roman" pitchFamily="18" charset="0"/>
                          <a:cs typeface="Times New Roman" pitchFamily="18" charset="0"/>
                        </a:rPr>
                        <a:t>nema</a:t>
                      </a:r>
                      <a:r>
                        <a:rPr kumimoji="0" lang="en-US" sz="1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1" u="none" strike="noStrike" cap="none" normalizeH="0" baseline="0" dirty="0" err="1">
                          <a:ln>
                            <a:noFill/>
                          </a:ln>
                          <a:solidFill>
                            <a:schemeClr val="tx1"/>
                          </a:solidFill>
                          <a:effectLst/>
                          <a:latin typeface="Times New Roman" pitchFamily="18" charset="0"/>
                          <a:cs typeface="Times New Roman" pitchFamily="18" charset="0"/>
                        </a:rPr>
                        <a:t>devize</a:t>
                      </a:r>
                      <a:r>
                        <a:rPr kumimoji="0" lang="en-US" sz="1800" b="1" i="1" u="none" strike="noStrike" cap="none" normalizeH="0" baseline="0" dirty="0">
                          <a:ln>
                            <a:noFill/>
                          </a:ln>
                          <a:solidFill>
                            <a:schemeClr val="tx1"/>
                          </a:solidFill>
                          <a:effectLst/>
                          <a:latin typeface="Times New Roman" pitchFamily="18" charset="0"/>
                          <a:cs typeface="Times New Roman" pitchFamily="18" charset="0"/>
                        </a:rPr>
                        <a:t> u </a:t>
                      </a:r>
                      <a:r>
                        <a:rPr kumimoji="0" lang="en-US" sz="1800" b="1" i="1" u="none" strike="noStrike" cap="none" normalizeH="0" baseline="0" dirty="0" err="1">
                          <a:ln>
                            <a:noFill/>
                          </a:ln>
                          <a:solidFill>
                            <a:schemeClr val="tx1"/>
                          </a:solidFill>
                          <a:effectLst/>
                          <a:latin typeface="Times New Roman" pitchFamily="18" charset="0"/>
                          <a:cs typeface="Times New Roman" pitchFamily="18" charset="0"/>
                        </a:rPr>
                        <a:t>slamarici</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jer</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se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sa</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dinarima</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koji</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sve</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manje</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vrede</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može</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kupiti</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ista</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količina</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deviza</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ili</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uvozne</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robe.</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Ovaj</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deo</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populacije objektivno gubi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ako</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uvozna roba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poskupljuje</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a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domaće</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nema; no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taj</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problem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svako</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tržište</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razrešava</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uvozom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jeftinijih</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(korejskih,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bugarskih</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itd) proizvoda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ili</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ubrzanim</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aktiviranjem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domaće</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proizvodnje.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Što</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bi i </a:t>
                      </a:r>
                      <a:r>
                        <a:rPr kumimoji="0" lang="sl-SI" sz="1800" b="0" i="0" u="none" strike="noStrike" cap="none" normalizeH="0" baseline="0" dirty="0" err="1">
                          <a:ln>
                            <a:noFill/>
                          </a:ln>
                          <a:solidFill>
                            <a:schemeClr val="tx1"/>
                          </a:solidFill>
                          <a:effectLst/>
                          <a:latin typeface="Times New Roman" pitchFamily="18" charset="0"/>
                          <a:cs typeface="Times New Roman" pitchFamily="18" charset="0"/>
                        </a:rPr>
                        <a:t>bio</a:t>
                      </a:r>
                      <a:r>
                        <a:rPr kumimoji="0" lang="sl-SI" sz="1800" b="0" i="0" u="none" strike="noStrike" cap="none" normalizeH="0" baseline="0" dirty="0">
                          <a:ln>
                            <a:noFill/>
                          </a:ln>
                          <a:solidFill>
                            <a:schemeClr val="tx1"/>
                          </a:solidFill>
                          <a:effectLst/>
                          <a:latin typeface="Times New Roman" pitchFamily="18" charset="0"/>
                          <a:cs typeface="Times New Roman" pitchFamily="18" charset="0"/>
                        </a:rPr>
                        <a:t> cilj ekonomske politike u ovoj oblasti. </a:t>
                      </a:r>
                      <a:endParaRPr kumimoji="0" lang="en-US" sz="1800" b="0" i="0" u="none" strike="noStrike" cap="none" normalizeH="0" baseline="0" dirty="0">
                        <a:ln>
                          <a:noFill/>
                        </a:ln>
                        <a:solidFill>
                          <a:schemeClr val="tx1"/>
                        </a:solidFill>
                        <a:effectLst/>
                        <a:latin typeface="Arial" pitchFamily="34" charset="0"/>
                        <a:cs typeface="Times New Roman" pitchFamily="18" charset="0"/>
                      </a:endParaRPr>
                    </a:p>
                  </a:txBody>
                  <a:tcPr marL="63427" marR="63427" marT="0" marB="0" horzOverflow="overflow">
                    <a:lnL>
                      <a:noFill/>
                    </a:lnL>
                    <a:lnR>
                      <a:noFill/>
                    </a:lnR>
                    <a:lnT>
                      <a:noFill/>
                    </a:lnT>
                    <a:lnB>
                      <a:noFill/>
                    </a:lnB>
                    <a:lnTlToBr>
                      <a:noFill/>
                    </a:lnTlToBr>
                    <a:lnBlToTr>
                      <a:noFill/>
                    </a:lnBlToTr>
                    <a:solidFill>
                      <a:srgbClr val="FCE78C"/>
                    </a:solidFill>
                  </a:tcPr>
                </a:tc>
                <a:extLst>
                  <a:ext uri="{0D108BD9-81ED-4DB2-BD59-A6C34878D82A}">
                    <a16:rowId xmlns:a16="http://schemas.microsoft.com/office/drawing/2014/main" val="10000"/>
                  </a:ext>
                </a:extLst>
              </a:tr>
            </a:tbl>
          </a:graphicData>
        </a:graphic>
      </p:graphicFrame>
      <p:sp>
        <p:nvSpPr>
          <p:cNvPr id="4" name="Rectangle 3"/>
          <p:cNvSpPr/>
          <p:nvPr/>
        </p:nvSpPr>
        <p:spPr>
          <a:xfrm>
            <a:off x="395536" y="3212976"/>
            <a:ext cx="8748464" cy="3785652"/>
          </a:xfrm>
          <a:prstGeom prst="rect">
            <a:avLst/>
          </a:prstGeom>
        </p:spPr>
        <p:txBody>
          <a:bodyPr wrap="square">
            <a:spAutoFit/>
          </a:bodyPr>
          <a:lstStyle/>
          <a:p>
            <a:r>
              <a:rPr lang="vi-VN" sz="2000" dirty="0">
                <a:solidFill>
                  <a:schemeClr val="accent1">
                    <a:lumMod val="20000"/>
                    <a:lumOff val="80000"/>
                  </a:schemeClr>
                </a:solidFill>
              </a:rPr>
              <a:t> </a:t>
            </a:r>
            <a:r>
              <a:rPr lang="en-GB" sz="2000" dirty="0">
                <a:solidFill>
                  <a:schemeClr val="accent1">
                    <a:lumMod val="20000"/>
                    <a:lumOff val="80000"/>
                  </a:schemeClr>
                </a:solidFill>
              </a:rPr>
              <a:t>2. </a:t>
            </a:r>
            <a:r>
              <a:rPr lang="vi-VN" sz="2000" dirty="0">
                <a:solidFill>
                  <a:schemeClr val="accent1">
                    <a:lumMod val="20000"/>
                    <a:lumOff val="80000"/>
                  </a:schemeClr>
                </a:solidFill>
              </a:rPr>
              <a:t>Nadalje, precenjen dinar </a:t>
            </a:r>
            <a:r>
              <a:rPr lang="vi-VN" sz="2000" b="1" dirty="0">
                <a:solidFill>
                  <a:schemeClr val="accent1">
                    <a:lumMod val="20000"/>
                    <a:lumOff val="80000"/>
                  </a:schemeClr>
                </a:solidFill>
              </a:rPr>
              <a:t>odgovara uvoznom lobiju, </a:t>
            </a:r>
            <a:r>
              <a:rPr lang="vi-VN" sz="2000" dirty="0">
                <a:solidFill>
                  <a:schemeClr val="accent1">
                    <a:lumMod val="20000"/>
                    <a:lumOff val="80000"/>
                  </a:schemeClr>
                </a:solidFill>
              </a:rPr>
              <a:t>tradicionalno jakom igraču u srpskoj politici,</a:t>
            </a:r>
            <a:r>
              <a:rPr lang="en-GB" sz="2000" dirty="0">
                <a:solidFill>
                  <a:schemeClr val="accent1">
                    <a:lumMod val="20000"/>
                    <a:lumOff val="80000"/>
                  </a:schemeClr>
                </a:solidFill>
              </a:rPr>
              <a:t> </a:t>
            </a:r>
            <a:r>
              <a:rPr lang="vi-VN" sz="2000" dirty="0">
                <a:solidFill>
                  <a:schemeClr val="accent1">
                    <a:lumMod val="20000"/>
                    <a:lumOff val="80000"/>
                  </a:schemeClr>
                </a:solidFill>
              </a:rPr>
              <a:t>inače jako naklonjenom ublažavanju nedaća siromašnih.</a:t>
            </a:r>
            <a:endParaRPr lang="sr-Latn-RS" sz="2000" dirty="0">
              <a:solidFill>
                <a:schemeClr val="accent1">
                  <a:lumMod val="20000"/>
                  <a:lumOff val="80000"/>
                </a:schemeClr>
              </a:solidFill>
            </a:endParaRPr>
          </a:p>
          <a:p>
            <a:endParaRPr lang="en-GB" sz="2000" dirty="0">
              <a:solidFill>
                <a:schemeClr val="accent1">
                  <a:lumMod val="20000"/>
                  <a:lumOff val="80000"/>
                </a:schemeClr>
              </a:solidFill>
            </a:endParaRPr>
          </a:p>
          <a:p>
            <a:r>
              <a:rPr lang="en-GB" sz="2000" dirty="0">
                <a:solidFill>
                  <a:schemeClr val="accent1">
                    <a:lumMod val="20000"/>
                    <a:lumOff val="80000"/>
                  </a:schemeClr>
                </a:solidFill>
              </a:rPr>
              <a:t>3. </a:t>
            </a:r>
            <a:r>
              <a:rPr lang="en-GB" sz="2000" dirty="0" err="1">
                <a:solidFill>
                  <a:schemeClr val="accent1">
                    <a:lumMod val="20000"/>
                    <a:lumOff val="80000"/>
                  </a:schemeClr>
                </a:solidFill>
              </a:rPr>
              <a:t>dr</a:t>
            </a:r>
            <a:r>
              <a:rPr lang="sr-Latn-RS" sz="2000" dirty="0">
                <a:solidFill>
                  <a:schemeClr val="accent1">
                    <a:lumMod val="20000"/>
                    <a:lumOff val="80000"/>
                  </a:schemeClr>
                </a:solidFill>
              </a:rPr>
              <a:t>žavi, koja skuplja porez u dinarima a dugove plaća u devizama </a:t>
            </a:r>
          </a:p>
          <a:p>
            <a:br>
              <a:rPr lang="vi-VN" sz="2000" dirty="0">
                <a:solidFill>
                  <a:schemeClr val="accent1">
                    <a:lumMod val="20000"/>
                    <a:lumOff val="80000"/>
                  </a:schemeClr>
                </a:solidFill>
              </a:rPr>
            </a:br>
            <a:r>
              <a:rPr lang="en-GB" sz="2000" dirty="0">
                <a:solidFill>
                  <a:schemeClr val="accent1">
                    <a:lumMod val="20000"/>
                    <a:lumOff val="80000"/>
                  </a:schemeClr>
                </a:solidFill>
              </a:rPr>
              <a:t>4. </a:t>
            </a:r>
            <a:r>
              <a:rPr lang="vi-VN" sz="2000" dirty="0">
                <a:solidFill>
                  <a:schemeClr val="accent1">
                    <a:lumMod val="20000"/>
                    <a:lumOff val="80000"/>
                  </a:schemeClr>
                </a:solidFill>
              </a:rPr>
              <a:t>Konačno, ovakav režim odgovara </a:t>
            </a:r>
            <a:r>
              <a:rPr lang="vi-VN" sz="2000" b="1" dirty="0">
                <a:solidFill>
                  <a:schemeClr val="accent1">
                    <a:lumMod val="20000"/>
                    <a:lumOff val="80000"/>
                  </a:schemeClr>
                </a:solidFill>
              </a:rPr>
              <a:t>firmama koje ne izvoze i</a:t>
            </a:r>
            <a:r>
              <a:rPr lang="sr-Latn-RS" sz="2000" b="1" dirty="0">
                <a:solidFill>
                  <a:schemeClr val="accent1">
                    <a:lumMod val="20000"/>
                    <a:lumOff val="80000"/>
                  </a:schemeClr>
                </a:solidFill>
              </a:rPr>
              <a:t> </a:t>
            </a:r>
            <a:r>
              <a:rPr lang="vi-VN" sz="2000" b="1" dirty="0">
                <a:solidFill>
                  <a:schemeClr val="accent1">
                    <a:lumMod val="20000"/>
                    <a:lumOff val="80000"/>
                  </a:schemeClr>
                </a:solidFill>
              </a:rPr>
              <a:t>koje su na ivici rentabilnosti</a:t>
            </a:r>
            <a:r>
              <a:rPr lang="vi-VN" sz="2000" dirty="0">
                <a:solidFill>
                  <a:schemeClr val="accent1">
                    <a:lumMod val="20000"/>
                    <a:lumOff val="80000"/>
                  </a:schemeClr>
                </a:solidFill>
              </a:rPr>
              <a:t>, jer su uvozni repromaterijal</a:t>
            </a:r>
            <a:r>
              <a:rPr lang="sr-Latn-RS" sz="2000" dirty="0">
                <a:solidFill>
                  <a:schemeClr val="accent1">
                    <a:lumMod val="20000"/>
                    <a:lumOff val="80000"/>
                  </a:schemeClr>
                </a:solidFill>
              </a:rPr>
              <a:t> </a:t>
            </a:r>
            <a:r>
              <a:rPr lang="vi-VN" sz="2000" dirty="0">
                <a:solidFill>
                  <a:schemeClr val="accent1">
                    <a:lumMod val="20000"/>
                    <a:lumOff val="80000"/>
                  </a:schemeClr>
                </a:solidFill>
              </a:rPr>
              <a:t>sve jeftiniji. </a:t>
            </a:r>
            <a:endParaRPr lang="sr-Latn-RS" sz="2000" dirty="0">
              <a:solidFill>
                <a:schemeClr val="accent1">
                  <a:lumMod val="20000"/>
                  <a:lumOff val="80000"/>
                </a:schemeClr>
              </a:solidFill>
            </a:endParaRPr>
          </a:p>
          <a:p>
            <a:endParaRPr lang="sr-Latn-RS" sz="2000" b="1" dirty="0">
              <a:solidFill>
                <a:schemeClr val="accent1">
                  <a:lumMod val="20000"/>
                  <a:lumOff val="80000"/>
                </a:schemeClr>
              </a:solidFill>
            </a:endParaRPr>
          </a:p>
          <a:p>
            <a:r>
              <a:rPr lang="vi-VN" sz="2000" b="1" dirty="0">
                <a:solidFill>
                  <a:schemeClr val="accent1">
                    <a:lumMod val="20000"/>
                    <a:lumOff val="80000"/>
                  </a:schemeClr>
                </a:solidFill>
              </a:rPr>
              <a:t>Svima ostalima ovakva politika je štetna</a:t>
            </a:r>
            <a:r>
              <a:rPr lang="vi-VN" sz="2000" dirty="0">
                <a:solidFill>
                  <a:schemeClr val="accent1">
                    <a:lumMod val="20000"/>
                    <a:lumOff val="80000"/>
                  </a:schemeClr>
                </a:solidFill>
              </a:rPr>
              <a:t>: država gubi devizne rezerve i prekomerno zadužuje potomstvo; izvoznici gube potencijalno rastuće zarade, a vlasnicima deviznih štednih uloga kupovna moć njihovih </a:t>
            </a:r>
            <a:r>
              <a:rPr lang="vi-VN" sz="2000" b="1" dirty="0">
                <a:solidFill>
                  <a:schemeClr val="accent1">
                    <a:lumMod val="20000"/>
                    <a:lumOff val="80000"/>
                  </a:schemeClr>
                </a:solidFill>
              </a:rPr>
              <a:t>ušteđevina stalno </a:t>
            </a:r>
            <a:r>
              <a:rPr lang="sr-Latn-RS" sz="2000" b="1" dirty="0">
                <a:solidFill>
                  <a:schemeClr val="accent1">
                    <a:lumMod val="20000"/>
                    <a:lumOff val="80000"/>
                  </a:schemeClr>
                </a:solidFill>
              </a:rPr>
              <a:t>p</a:t>
            </a:r>
            <a:r>
              <a:rPr lang="vi-VN" sz="2000" b="1" dirty="0">
                <a:solidFill>
                  <a:schemeClr val="accent1">
                    <a:lumMod val="20000"/>
                    <a:lumOff val="80000"/>
                  </a:schemeClr>
                </a:solidFill>
              </a:rPr>
              <a:t>ada.</a:t>
            </a:r>
            <a:br>
              <a:rPr lang="vi-VN" sz="2000" dirty="0">
                <a:solidFill>
                  <a:schemeClr val="accent1">
                    <a:lumMod val="20000"/>
                    <a:lumOff val="80000"/>
                  </a:schemeClr>
                </a:solidFill>
              </a:rPr>
            </a:br>
            <a:endParaRPr lang="en-GB" sz="2000" dirty="0">
              <a:solidFill>
                <a:schemeClr val="accent1">
                  <a:lumMod val="20000"/>
                  <a:lumOff val="80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785813" y="1295400"/>
          <a:ext cx="6929437" cy="2468880"/>
        </p:xfrm>
        <a:graphic>
          <a:graphicData uri="http://schemas.openxmlformats.org/drawingml/2006/table">
            <a:tbl>
              <a:tblPr/>
              <a:tblGrid>
                <a:gridCol w="1874837">
                  <a:extLst>
                    <a:ext uri="{9D8B030D-6E8A-4147-A177-3AD203B41FA5}">
                      <a16:colId xmlns:a16="http://schemas.microsoft.com/office/drawing/2014/main" val="20000"/>
                    </a:ext>
                  </a:extLst>
                </a:gridCol>
                <a:gridCol w="5054600">
                  <a:extLst>
                    <a:ext uri="{9D8B030D-6E8A-4147-A177-3AD203B41FA5}">
                      <a16:colId xmlns:a16="http://schemas.microsoft.com/office/drawing/2014/main" val="20001"/>
                    </a:ext>
                  </a:extLst>
                </a:gridCol>
              </a:tblGrid>
              <a:tr h="868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Implikacije precenjenog kursa</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44824" marR="44824" marT="0" marB="0" horzOverflow="overflow">
                    <a:lnL>
                      <a:noFill/>
                    </a:lnL>
                    <a:lnR>
                      <a:noFill/>
                    </a:lnR>
                    <a:lnT>
                      <a:noFill/>
                    </a:lnT>
                    <a:lnB>
                      <a:noFill/>
                    </a:lnB>
                    <a:lnTlToBr>
                      <a:noFill/>
                    </a:lnTlToBr>
                    <a:lnBlToTr>
                      <a:noFill/>
                    </a:lnBlToTr>
                    <a:solidFill>
                      <a:srgbClr val="FCE78C"/>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Zadovoljavajuća makroekonomska stabilnost </a:t>
                      </a:r>
                      <a:endParaRPr kumimoji="0" lang="en-US" sz="1800" b="0" i="0" u="none" strike="noStrike" cap="none" normalizeH="0" baseline="0">
                        <a:ln>
                          <a:noFill/>
                        </a:ln>
                        <a:solidFill>
                          <a:schemeClr val="tx1"/>
                        </a:solidFill>
                        <a:effectLst/>
                        <a:latin typeface="Arial" pitchFamily="34"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gubitak deviznih rezervi  (već je počelo, jer se otplate duga ne vrše iz deviznog priliva, nego iz rezervi); isto tvrde u menjačnicama</a:t>
                      </a:r>
                      <a:endParaRPr kumimoji="0" lang="en-US" sz="1800" b="0" i="0" u="none" strike="noStrike" cap="none" normalizeH="0" baseline="0">
                        <a:ln>
                          <a:noFill/>
                        </a:ln>
                        <a:solidFill>
                          <a:schemeClr val="tx1"/>
                        </a:solidFill>
                        <a:effectLst/>
                        <a:latin typeface="Arial"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platnobilansni deficit raste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domaće investicije stagniraju zbog previsoke kamatne stope</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Strateški investitori potencijalno gube veliku izvoznu zaradu</a:t>
                      </a:r>
                    </a:p>
                  </a:txBody>
                  <a:tcPr marL="44824" marR="44824" marT="0" marB="0" horzOverflow="overflow">
                    <a:lnL>
                      <a:noFill/>
                    </a:lnL>
                    <a:lnR>
                      <a:noFill/>
                    </a:lnR>
                    <a:lnT>
                      <a:noFill/>
                    </a:lnT>
                    <a:lnB>
                      <a:noFill/>
                    </a:lnB>
                    <a:lnTlToBr>
                      <a:noFill/>
                    </a:lnTlToBr>
                    <a:lnBlToTr>
                      <a:noFill/>
                    </a:lnBlToTr>
                    <a:solidFill>
                      <a:srgbClr val="FCE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357188" y="1397000"/>
          <a:ext cx="8096250" cy="4937760"/>
        </p:xfrm>
        <a:graphic>
          <a:graphicData uri="http://schemas.openxmlformats.org/drawingml/2006/table">
            <a:tbl>
              <a:tblPr/>
              <a:tblGrid>
                <a:gridCol w="2190750">
                  <a:extLst>
                    <a:ext uri="{9D8B030D-6E8A-4147-A177-3AD203B41FA5}">
                      <a16:colId xmlns:a16="http://schemas.microsoft.com/office/drawing/2014/main" val="20000"/>
                    </a:ext>
                  </a:extLst>
                </a:gridCol>
                <a:gridCol w="5905500">
                  <a:extLst>
                    <a:ext uri="{9D8B030D-6E8A-4147-A177-3AD203B41FA5}">
                      <a16:colId xmlns:a16="http://schemas.microsoft.com/office/drawing/2014/main" val="20001"/>
                    </a:ext>
                  </a:extLst>
                </a:gridCol>
              </a:tblGrid>
              <a:tr h="14795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Predlog politike deviznog kursa</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44824" marR="44824" marT="0" marB="0" horzOverflow="overflow">
                    <a:lnL>
                      <a:noFill/>
                    </a:lnL>
                    <a:lnR>
                      <a:noFill/>
                    </a:lnR>
                    <a:lnT>
                      <a:noFill/>
                    </a:lnT>
                    <a:lnB>
                      <a:noFill/>
                    </a:lnB>
                    <a:lnTlToBr>
                      <a:noFill/>
                    </a:lnTlToBr>
                    <a:lnBlToTr>
                      <a:noFill/>
                    </a:lnBlToTr>
                    <a:solidFill>
                      <a:srgbClr val="FCE78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Nakon inicijalne stabilizacije i značajnog obaranja kvantitativnih i carinskih spoljnotrgovinskih barijera, treba voditi  politiku </a:t>
                      </a:r>
                      <a:r>
                        <a:rPr kumimoji="0" lang="en-US" sz="1800" b="1" i="1" u="none" strike="noStrike" cap="none" normalizeH="0" baseline="0">
                          <a:ln>
                            <a:noFill/>
                          </a:ln>
                          <a:solidFill>
                            <a:schemeClr val="tx1"/>
                          </a:solidFill>
                          <a:effectLst/>
                          <a:latin typeface="Times New Roman" pitchFamily="18" charset="0"/>
                          <a:cs typeface="Times New Roman" pitchFamily="18" charset="0"/>
                        </a:rPr>
                        <a:t>konkurentnog realnog deviznog kursa</a:t>
                      </a:r>
                      <a:r>
                        <a:rPr kumimoji="0" lang="en-US" sz="1800" b="1" i="0" u="none" strike="noStrike" cap="none" normalizeH="0" baseline="0">
                          <a:ln>
                            <a:noFill/>
                          </a:ln>
                          <a:solidFill>
                            <a:schemeClr val="tx1"/>
                          </a:solidFill>
                          <a:effectLst/>
                          <a:latin typeface="Times New Roman" pitchFamily="18" charset="0"/>
                          <a:cs typeface="Times New Roman" pitchFamily="18" charset="0"/>
                        </a:rPr>
                        <a:t>,</a:t>
                      </a:r>
                      <a:r>
                        <a:rPr kumimoji="0" lang="en-US" sz="1800" b="0" i="0" u="none" strike="noStrike" cap="none" normalizeH="0" baseline="0">
                          <a:ln>
                            <a:noFill/>
                          </a:ln>
                          <a:solidFill>
                            <a:schemeClr val="tx1"/>
                          </a:solidFill>
                          <a:effectLst/>
                          <a:latin typeface="Times New Roman" pitchFamily="18" charset="0"/>
                          <a:cs typeface="Times New Roman" pitchFamily="18" charset="0"/>
                        </a:rPr>
                        <a:t> koja će u veoma kratkom roku (tri do šest meseci) staviti naglasak na nominalnu stabilnost, da bi u narednom periodu naglasila </a:t>
                      </a:r>
                      <a:r>
                        <a:rPr kumimoji="0" lang="en-US" sz="1800" b="1" i="1" u="none" strike="noStrike" cap="none" normalizeH="0" baseline="0">
                          <a:ln>
                            <a:noFill/>
                          </a:ln>
                          <a:solidFill>
                            <a:schemeClr val="tx1"/>
                          </a:solidFill>
                          <a:effectLst/>
                          <a:latin typeface="Times New Roman" pitchFamily="18" charset="0"/>
                          <a:cs typeface="Times New Roman" pitchFamily="18" charset="0"/>
                        </a:rPr>
                        <a:t>realnu stabilnost kursa kroz odgovarajući mehanizam fleksibilnog upravljanja</a:t>
                      </a:r>
                      <a:r>
                        <a:rPr kumimoji="0" lang="en-US" sz="1800" b="0" i="1" u="none" strike="noStrike" cap="none" normalizeH="0" baseline="0">
                          <a:ln>
                            <a:noFill/>
                          </a:ln>
                          <a:solidFill>
                            <a:schemeClr val="tx1"/>
                          </a:solidFill>
                          <a:effectLst/>
                          <a:latin typeface="Times New Roman" pitchFamily="18" charset="0"/>
                          <a:cs typeface="Times New Roman" pitchFamily="18" charset="0"/>
                        </a:rPr>
                        <a:t> nominalnim kursem</a:t>
                      </a:r>
                      <a:r>
                        <a:rPr kumimoji="0" lang="en-US" sz="1800" b="0" i="0" u="none" strike="noStrike" cap="none" normalizeH="0" baseline="0">
                          <a:ln>
                            <a:noFill/>
                          </a:ln>
                          <a:solidFill>
                            <a:schemeClr val="tx1"/>
                          </a:solidFill>
                          <a:effectLst/>
                          <a:latin typeface="Times New Roman" pitchFamily="18" charset="0"/>
                          <a:cs typeface="Times New Roman" pitchFamily="18" charset="0"/>
                        </a:rPr>
                        <a:t>. Cilj je ostvariti spoljnotrgovinski višak na tekućim transakcijama, koji će biti neophodan za regulisanje reprogramiranog duga. </a:t>
                      </a:r>
                      <a:r>
                        <a:rPr kumimoji="0" lang="en-US" sz="1800" b="1" i="0" u="none" strike="noStrike" cap="none" normalizeH="0" baseline="0">
                          <a:ln>
                            <a:noFill/>
                          </a:ln>
                          <a:solidFill>
                            <a:schemeClr val="tx1"/>
                          </a:solidFill>
                          <a:effectLst/>
                          <a:latin typeface="Times New Roman" pitchFamily="18" charset="0"/>
                          <a:cs typeface="Times New Roman" pitchFamily="18" charset="0"/>
                        </a:rPr>
                        <a:t>Politika fleksibilnog pojasa (crawling band)</a:t>
                      </a:r>
                      <a:r>
                        <a:rPr kumimoji="0" lang="en-US" sz="1800" b="0" i="0" u="none" strike="noStrike" cap="none" normalizeH="0" baseline="0">
                          <a:ln>
                            <a:noFill/>
                          </a:ln>
                          <a:solidFill>
                            <a:schemeClr val="tx1"/>
                          </a:solidFill>
                          <a:effectLst/>
                          <a:latin typeface="Times New Roman" pitchFamily="18" charset="0"/>
                          <a:cs typeface="Times New Roman" pitchFamily="18" charset="0"/>
                        </a:rPr>
                        <a:t> ima dve ključne prednosti u odnosu na politiku trajnijeg fiksnog kursa i čisto fleksibilnog kursa. Prvo, ona priznaje činjenicu da je fiksan kurs nemoguće braniti bez gubitka rezervi, drastične kontrole uvoznih tokova ili veoma čvrste fiskalne i monetarne politike i politike plata. Drugo, ona poštuje neophodnost izbegavanja apresijacije kursa, u cilju rasta izvoza i deviznog priliva. Mađarska je primenila ovaj koncept, a Poljska sličan (crawling peg).</a:t>
                      </a:r>
                      <a:endParaRPr kumimoji="0" lang="en-US" sz="1800" b="0" i="0" u="none" strike="noStrike" cap="none" normalizeH="0" baseline="0">
                        <a:ln>
                          <a:noFill/>
                        </a:ln>
                        <a:solidFill>
                          <a:schemeClr val="tx1"/>
                        </a:solidFill>
                        <a:effectLst/>
                        <a:latin typeface="Arial" pitchFamily="34" charset="0"/>
                        <a:cs typeface="Times New Roman" pitchFamily="18" charset="0"/>
                      </a:endParaRPr>
                    </a:p>
                  </a:txBody>
                  <a:tcPr marL="44824" marR="44824" marT="0" marB="0" horzOverflow="overflow">
                    <a:lnL>
                      <a:noFill/>
                    </a:lnL>
                    <a:lnR>
                      <a:noFill/>
                    </a:lnR>
                    <a:lnT>
                      <a:noFill/>
                    </a:lnT>
                    <a:lnB>
                      <a:noFill/>
                    </a:lnB>
                    <a:lnTlToBr>
                      <a:noFill/>
                    </a:lnTlToBr>
                    <a:lnBlToTr>
                      <a:noFill/>
                    </a:lnBlToTr>
                    <a:solidFill>
                      <a:srgbClr val="FCE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142875" y="1071563"/>
          <a:ext cx="8858280" cy="5786454"/>
        </p:xfrm>
        <a:graphic>
          <a:graphicData uri="http://schemas.openxmlformats.org/drawingml/2006/table">
            <a:tbl>
              <a:tblPr/>
              <a:tblGrid>
                <a:gridCol w="2396947">
                  <a:extLst>
                    <a:ext uri="{9D8B030D-6E8A-4147-A177-3AD203B41FA5}">
                      <a16:colId xmlns:a16="http://schemas.microsoft.com/office/drawing/2014/main" val="20000"/>
                    </a:ext>
                  </a:extLst>
                </a:gridCol>
                <a:gridCol w="6461333">
                  <a:extLst>
                    <a:ext uri="{9D8B030D-6E8A-4147-A177-3AD203B41FA5}">
                      <a16:colId xmlns:a16="http://schemas.microsoft.com/office/drawing/2014/main" val="20001"/>
                    </a:ext>
                  </a:extLst>
                </a:gridCol>
              </a:tblGrid>
              <a:tr h="578645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Preduslovi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za</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uspeh</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44824" marR="44824" marT="0" marB="0" horzOverflow="overflow">
                    <a:lnL>
                      <a:noFill/>
                    </a:lnL>
                    <a:lnR>
                      <a:noFill/>
                    </a:lnR>
                    <a:lnT>
                      <a:noFill/>
                    </a:lnT>
                    <a:lnB>
                      <a:noFill/>
                    </a:lnB>
                    <a:lnTlToBr>
                      <a:noFill/>
                    </a:lnTlToBr>
                    <a:lnBlToTr>
                      <a:noFill/>
                    </a:lnBlToTr>
                    <a:solidFill>
                      <a:srgbClr val="FCE78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sl-SI" sz="2000" b="0" i="0" u="none" strike="noStrike" cap="none" normalizeH="0" baseline="0" dirty="0">
                          <a:ln>
                            <a:noFill/>
                          </a:ln>
                          <a:solidFill>
                            <a:schemeClr val="tx1"/>
                          </a:solidFill>
                          <a:effectLst/>
                          <a:latin typeface="Times New Roman" pitchFamily="18" charset="0"/>
                          <a:cs typeface="Times New Roman" pitchFamily="18" charset="0"/>
                        </a:rPr>
                        <a:t>Tri su preduslova za uspeh ove politike. Prvo, ona će biti uspešna </a:t>
                      </a:r>
                      <a:r>
                        <a:rPr kumimoji="0" lang="sl-SI" sz="2000" b="1" i="1" u="none" strike="noStrike" cap="none" normalizeH="0" baseline="0" dirty="0">
                          <a:ln>
                            <a:noFill/>
                          </a:ln>
                          <a:solidFill>
                            <a:schemeClr val="tx1"/>
                          </a:solidFill>
                          <a:effectLst/>
                          <a:latin typeface="Times New Roman" pitchFamily="18" charset="0"/>
                          <a:cs typeface="Times New Roman" pitchFamily="18" charset="0"/>
                        </a:rPr>
                        <a:t>ako se domaća tražnja drži pod kontrolom</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tj. ako ne bude rasta plata iznad produktivnosti i rasta budžetskih rashoda van definisanih okvira. Drugo, </a:t>
                      </a:r>
                      <a:r>
                        <a:rPr kumimoji="0" lang="sl-SI" sz="2000" b="1" i="1" u="none" strike="noStrike" cap="none" normalizeH="0" baseline="0" dirty="0">
                          <a:ln>
                            <a:noFill/>
                          </a:ln>
                          <a:solidFill>
                            <a:schemeClr val="tx1"/>
                          </a:solidFill>
                          <a:effectLst/>
                          <a:latin typeface="Times New Roman" pitchFamily="18" charset="0"/>
                          <a:cs typeface="Times New Roman" pitchFamily="18" charset="0"/>
                        </a:rPr>
                        <a:t>platnobilansni deficit ne sme biti preveliki</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(kritični nivo je 5% BDP, a kod nas je preko 20%!!!) a devizne rezerve treba da se kreću na nivou tromesečnog uvoza (trenutno su na nivou petomesečnog uvoza). I konačno, </a:t>
                      </a:r>
                      <a:r>
                        <a:rPr kumimoji="0" lang="sl-SI" sz="2000" b="1" i="1" u="none" strike="noStrike" cap="none" normalizeH="0" baseline="0" dirty="0">
                          <a:ln>
                            <a:noFill/>
                          </a:ln>
                          <a:solidFill>
                            <a:schemeClr val="tx1"/>
                          </a:solidFill>
                          <a:effectLst/>
                          <a:latin typeface="Times New Roman" pitchFamily="18" charset="0"/>
                          <a:cs typeface="Times New Roman" pitchFamily="18" charset="0"/>
                        </a:rPr>
                        <a:t>presudna će biti politika države u pogledu loših firmi</a:t>
                      </a:r>
                      <a:r>
                        <a:rPr kumimoji="0" lang="sl-SI" sz="2000" b="0" i="0" u="none" strike="noStrike" cap="none" normalizeH="0" baseline="0" dirty="0">
                          <a:ln>
                            <a:noFill/>
                          </a:ln>
                          <a:solidFill>
                            <a:schemeClr val="tx1"/>
                          </a:solidFill>
                          <a:effectLst/>
                          <a:latin typeface="Times New Roman" pitchFamily="18" charset="0"/>
                          <a:cs typeface="Times New Roman" pitchFamily="18" charset="0"/>
                        </a:rPr>
                        <a:t>: ako se nastavi politika njihovog subvencioniranja na jedan ili drugi način, šanse za uspeh skoro da nestaju, jer se dovodi u pitanje ne samo uspeh politike kursa, već  se otvara i pitanje dometa i smisla svih ostalih reformi ako privrednim ambijentom nastavi da dominira državna intervencija.</a:t>
                      </a:r>
                      <a:endParaRPr kumimoji="0" lang="en-US" sz="2000" b="0" i="0" u="none" strike="noStrike" cap="none" normalizeH="0" baseline="0" dirty="0">
                        <a:ln>
                          <a:noFill/>
                        </a:ln>
                        <a:solidFill>
                          <a:schemeClr val="tx1"/>
                        </a:solidFill>
                        <a:effectLst/>
                        <a:latin typeface="Arial" pitchFamily="34" charset="0"/>
                        <a:cs typeface="Times New Roman" pitchFamily="18" charset="0"/>
                      </a:endParaRPr>
                    </a:p>
                  </a:txBody>
                  <a:tcPr marL="44824" marR="44824" marT="0" marB="0" horzOverflow="overflow">
                    <a:lnL>
                      <a:noFill/>
                    </a:lnL>
                    <a:lnR>
                      <a:noFill/>
                    </a:lnR>
                    <a:lnT>
                      <a:noFill/>
                    </a:lnT>
                    <a:lnB>
                      <a:noFill/>
                    </a:lnB>
                    <a:lnTlToBr>
                      <a:noFill/>
                    </a:lnTlToBr>
                    <a:lnBlToTr>
                      <a:noFill/>
                    </a:lnBlToTr>
                    <a:solidFill>
                      <a:srgbClr val="FCE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r>
              <a:rPr lang="en-GB" dirty="0" err="1"/>
              <a:t>Krediti</a:t>
            </a:r>
            <a:r>
              <a:rPr lang="en-GB" dirty="0"/>
              <a:t> u </a:t>
            </a:r>
            <a:r>
              <a:rPr lang="sr-Latn-RS" dirty="0"/>
              <a:t>SCHF</a:t>
            </a:r>
          </a:p>
          <a:p>
            <a:endParaRPr lang="sr-Latn-RS" dirty="0"/>
          </a:p>
          <a:p>
            <a:r>
              <a:rPr lang="en-GB" dirty="0"/>
              <a:t>T</a:t>
            </a:r>
            <a:r>
              <a:rPr lang="sr-Latn-RS" dirty="0"/>
              <a:t>reba li ih ukinuti?</a:t>
            </a:r>
          </a:p>
          <a:p>
            <a:pPr lvl="1">
              <a:buNone/>
            </a:pPr>
            <a:r>
              <a:rPr lang="en-GB" dirty="0"/>
              <a:t>Š</a:t>
            </a:r>
            <a:r>
              <a:rPr lang="sr-Latn-RS" dirty="0"/>
              <a:t>ta je u stvari bilo?</a:t>
            </a: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6C2287-0A42-4353-9F5F-2FE9C5C5E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4093074"/>
            <a:ext cx="3852938" cy="2504278"/>
          </a:xfrm>
          <a:prstGeom prst="rect">
            <a:avLst/>
          </a:prstGeom>
        </p:spPr>
      </p:pic>
      <p:sp>
        <p:nvSpPr>
          <p:cNvPr id="2" name="Title 1"/>
          <p:cNvSpPr>
            <a:spLocks noGrp="1"/>
          </p:cNvSpPr>
          <p:nvPr>
            <p:ph type="title"/>
          </p:nvPr>
        </p:nvSpPr>
        <p:spPr/>
        <p:txBody>
          <a:bodyPr/>
          <a:lstStyle/>
          <a:p>
            <a:endParaRPr lang="en-GB"/>
          </a:p>
        </p:txBody>
      </p:sp>
      <p:pic>
        <p:nvPicPr>
          <p:cNvPr id="120834" name="Picture 2"/>
          <p:cNvPicPr>
            <a:picLocks noGrp="1" noChangeAspect="1" noChangeArrowheads="1"/>
          </p:cNvPicPr>
          <p:nvPr>
            <p:ph idx="1"/>
          </p:nvPr>
        </p:nvPicPr>
        <p:blipFill>
          <a:blip r:embed="rId3" cstate="print"/>
          <a:srcRect l="24986" t="59928" r="48806" b="20158"/>
          <a:stretch>
            <a:fillRect/>
          </a:stretch>
        </p:blipFill>
        <p:spPr bwMode="auto">
          <a:xfrm>
            <a:off x="683568" y="836712"/>
            <a:ext cx="6048672" cy="2592288"/>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l="24584" t="13333" r="18073" b="28334"/>
          <a:stretch>
            <a:fillRect/>
          </a:stretch>
        </p:blipFill>
        <p:spPr bwMode="auto">
          <a:xfrm>
            <a:off x="4427985" y="3573016"/>
            <a:ext cx="4536504" cy="3024336"/>
          </a:xfrm>
          <a:prstGeom prst="rect">
            <a:avLst/>
          </a:prstGeom>
          <a:noFill/>
          <a:ln w="1">
            <a:noFill/>
            <a:miter lim="800000"/>
            <a:headEnd/>
            <a:tailEnd type="none" w="med" len="med"/>
          </a:ln>
          <a:effectLst/>
        </p:spPr>
      </p:pic>
      <p:pic>
        <p:nvPicPr>
          <p:cNvPr id="7" name="Picture 2"/>
          <p:cNvPicPr>
            <a:picLocks noChangeAspect="1" noChangeArrowheads="1"/>
          </p:cNvPicPr>
          <p:nvPr/>
        </p:nvPicPr>
        <p:blipFill>
          <a:blip r:embed="rId5" cstate="print"/>
          <a:srcRect l="57761" t="33206" r="38233" b="45431"/>
          <a:stretch>
            <a:fillRect/>
          </a:stretch>
        </p:blipFill>
        <p:spPr bwMode="auto">
          <a:xfrm>
            <a:off x="5580112" y="1133133"/>
            <a:ext cx="576064" cy="1728192"/>
          </a:xfrm>
          <a:prstGeom prst="rect">
            <a:avLst/>
          </a:prstGeom>
          <a:noFill/>
          <a:ln w="9525">
            <a:noFill/>
            <a:miter lim="800000"/>
            <a:headEnd/>
            <a:tailEnd/>
          </a:ln>
        </p:spPr>
      </p:pic>
      <p:cxnSp>
        <p:nvCxnSpPr>
          <p:cNvPr id="11" name="Straight Connector 10"/>
          <p:cNvCxnSpPr/>
          <p:nvPr/>
        </p:nvCxnSpPr>
        <p:spPr>
          <a:xfrm flipV="1">
            <a:off x="3707904" y="2827298"/>
            <a:ext cx="0" cy="3600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50012" y="5123636"/>
            <a:ext cx="338437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6" cstate="print"/>
          <a:srcRect l="50074" t="81839" r="42513" b="16001"/>
          <a:stretch>
            <a:fillRect/>
          </a:stretch>
        </p:blipFill>
        <p:spPr bwMode="auto">
          <a:xfrm>
            <a:off x="5923060" y="3236082"/>
            <a:ext cx="864096" cy="141642"/>
          </a:xfrm>
          <a:prstGeom prst="rect">
            <a:avLst/>
          </a:prstGeom>
          <a:noFill/>
          <a:ln w="9525">
            <a:noFill/>
            <a:miter lim="800000"/>
            <a:headEnd/>
            <a:tailEnd/>
          </a:ln>
        </p:spPr>
      </p:pic>
      <p:pic>
        <p:nvPicPr>
          <p:cNvPr id="10" name="Picture 9">
            <a:extLst>
              <a:ext uri="{FF2B5EF4-FFF2-40B4-BE49-F238E27FC236}">
                <a16:creationId xmlns:a16="http://schemas.microsoft.com/office/drawing/2014/main" id="{FCDF4FC2-BBF9-42A7-9566-C67CE9B33CD5}"/>
              </a:ext>
            </a:extLst>
          </p:cNvPr>
          <p:cNvPicPr>
            <a:picLocks noChangeAspect="1"/>
          </p:cNvPicPr>
          <p:nvPr/>
        </p:nvPicPr>
        <p:blipFill rotWithShape="1">
          <a:blip r:embed="rId7"/>
          <a:srcRect l="52153" t="51874" r="36823" b="13127"/>
          <a:stretch/>
        </p:blipFill>
        <p:spPr>
          <a:xfrm>
            <a:off x="5568231" y="1305817"/>
            <a:ext cx="1008111" cy="1800189"/>
          </a:xfrm>
          <a:prstGeom prst="rect">
            <a:avLst/>
          </a:prstGeom>
        </p:spPr>
      </p:pic>
      <p:cxnSp>
        <p:nvCxnSpPr>
          <p:cNvPr id="15" name="Straight Connector 14">
            <a:extLst>
              <a:ext uri="{FF2B5EF4-FFF2-40B4-BE49-F238E27FC236}">
                <a16:creationId xmlns:a16="http://schemas.microsoft.com/office/drawing/2014/main" id="{C5BCE6CD-2417-4BC9-9868-C22BD4CCF773}"/>
              </a:ext>
            </a:extLst>
          </p:cNvPr>
          <p:cNvCxnSpPr/>
          <p:nvPr/>
        </p:nvCxnSpPr>
        <p:spPr>
          <a:xfrm flipH="1">
            <a:off x="5508104" y="1727378"/>
            <a:ext cx="338437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0BE593B6-C04A-4E10-B9D2-B8E854477C3D}" type="slidenum">
              <a:rPr lang="en-US"/>
              <a:pPr/>
              <a:t>7</a:t>
            </a:fld>
            <a:endParaRPr lang="en-US"/>
          </a:p>
        </p:txBody>
      </p:sp>
      <p:sp>
        <p:nvSpPr>
          <p:cNvPr id="2052" name="Rectangle 2"/>
          <p:cNvSpPr>
            <a:spLocks noGrp="1" noChangeArrowheads="1"/>
          </p:cNvSpPr>
          <p:nvPr>
            <p:ph type="title"/>
          </p:nvPr>
        </p:nvSpPr>
        <p:spPr>
          <a:xfrm>
            <a:off x="381000" y="228600"/>
            <a:ext cx="8382000" cy="587375"/>
          </a:xfrm>
        </p:spPr>
        <p:txBody>
          <a:bodyPr/>
          <a:lstStyle/>
          <a:p>
            <a:r>
              <a:rPr lang="sr-Latn-CS"/>
              <a:t>Brzina opticaja</a:t>
            </a:r>
            <a:endParaRPr lang="en-US" sz="3200" i="1"/>
          </a:p>
        </p:txBody>
      </p:sp>
      <p:sp>
        <p:nvSpPr>
          <p:cNvPr id="229379" name="Rectangle 3"/>
          <p:cNvSpPr>
            <a:spLocks noGrp="1" noChangeArrowheads="1"/>
          </p:cNvSpPr>
          <p:nvPr>
            <p:ph type="body" idx="1"/>
          </p:nvPr>
        </p:nvSpPr>
        <p:spPr>
          <a:xfrm>
            <a:off x="914400" y="1219200"/>
            <a:ext cx="7010400" cy="762000"/>
          </a:xfrm>
        </p:spPr>
        <p:txBody>
          <a:bodyPr/>
          <a:lstStyle/>
          <a:p>
            <a:pPr>
              <a:spcBef>
                <a:spcPct val="30000"/>
              </a:spcBef>
            </a:pPr>
            <a:r>
              <a:rPr lang="sr-Latn-CS" sz="2900" dirty="0"/>
              <a:t>Kvantitativna teorija novca</a:t>
            </a:r>
            <a:r>
              <a:rPr lang="en-US" sz="2900" dirty="0"/>
              <a:t>:</a:t>
            </a:r>
          </a:p>
        </p:txBody>
      </p:sp>
      <p:graphicFrame>
        <p:nvGraphicFramePr>
          <p:cNvPr id="229380" name="Object 2"/>
          <p:cNvGraphicFramePr>
            <a:graphicFrameLocks noChangeAspect="1"/>
          </p:cNvGraphicFramePr>
          <p:nvPr/>
        </p:nvGraphicFramePr>
        <p:xfrm>
          <a:off x="971600" y="1772816"/>
          <a:ext cx="1584176" cy="1028700"/>
        </p:xfrm>
        <a:graphic>
          <a:graphicData uri="http://schemas.openxmlformats.org/presentationml/2006/ole">
            <mc:AlternateContent xmlns:mc="http://schemas.openxmlformats.org/markup-compatibility/2006">
              <mc:Choice xmlns:v="urn:schemas-microsoft-com:vml" Requires="v">
                <p:oleObj spid="_x0000_s109600" name="Equation" r:id="rId4" imgW="495000" imgH="393480" progId="">
                  <p:embed/>
                </p:oleObj>
              </mc:Choice>
              <mc:Fallback>
                <p:oleObj name="Equation" r:id="rId4" imgW="495000" imgH="3934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772816"/>
                        <a:ext cx="1584176" cy="1028700"/>
                      </a:xfrm>
                      <a:prstGeom prst="rect">
                        <a:avLst/>
                      </a:prstGeom>
                      <a:solidFill>
                        <a:schemeClr val="bg1"/>
                      </a:solidFill>
                    </p:spPr>
                  </p:pic>
                </p:oleObj>
              </mc:Fallback>
            </mc:AlternateContent>
          </a:graphicData>
        </a:graphic>
      </p:graphicFrame>
      <p:sp>
        <p:nvSpPr>
          <p:cNvPr id="229381" name="Text Box 5"/>
          <p:cNvSpPr txBox="1">
            <a:spLocks noChangeArrowheads="1"/>
          </p:cNvSpPr>
          <p:nvPr/>
        </p:nvSpPr>
        <p:spPr bwMode="auto">
          <a:xfrm>
            <a:off x="55984" y="3046189"/>
            <a:ext cx="4083968" cy="2759217"/>
          </a:xfrm>
          <a:prstGeom prst="rect">
            <a:avLst/>
          </a:prstGeom>
          <a:noFill/>
          <a:ln w="9525">
            <a:noFill/>
            <a:miter lim="800000"/>
            <a:headEnd/>
            <a:tailEnd/>
          </a:ln>
        </p:spPr>
        <p:txBody>
          <a:bodyPr wrap="square">
            <a:spAutoFit/>
          </a:bodyPr>
          <a:lstStyle/>
          <a:p>
            <a:pPr marL="461963" indent="-461963">
              <a:spcBef>
                <a:spcPct val="30000"/>
              </a:spcBef>
              <a:buSzPct val="110000"/>
              <a:buFont typeface="Wingdings" pitchFamily="2" charset="2"/>
              <a:buNone/>
            </a:pPr>
            <a:r>
              <a:rPr lang="sr-Latn-CS" sz="2900" dirty="0">
                <a:solidFill>
                  <a:schemeClr val="bg1"/>
                </a:solidFill>
                <a:latin typeface="Tahoma" pitchFamily="34" charset="0"/>
              </a:rPr>
              <a:t>Gde su</a:t>
            </a:r>
            <a:endParaRPr lang="en-US" sz="2900" dirty="0">
              <a:solidFill>
                <a:schemeClr val="bg1"/>
              </a:solidFill>
              <a:latin typeface="Tahoma" pitchFamily="34" charset="0"/>
            </a:endParaRPr>
          </a:p>
          <a:p>
            <a:pPr marL="461963" indent="-461963">
              <a:spcBef>
                <a:spcPct val="30000"/>
              </a:spcBef>
              <a:buSzPct val="110000"/>
              <a:buFont typeface="Wingdings" pitchFamily="2" charset="2"/>
              <a:buNone/>
            </a:pPr>
            <a:r>
              <a:rPr lang="en-US" sz="2900" dirty="0">
                <a:latin typeface="Tahoma" pitchFamily="34" charset="0"/>
              </a:rPr>
              <a:t>	</a:t>
            </a:r>
            <a:r>
              <a:rPr lang="en-US" sz="2900" b="1" i="1" dirty="0">
                <a:solidFill>
                  <a:schemeClr val="bg1"/>
                </a:solidFill>
                <a:latin typeface="Tahoma" pitchFamily="34" charset="0"/>
              </a:rPr>
              <a:t>V</a:t>
            </a:r>
            <a:r>
              <a:rPr lang="en-US" sz="2900" dirty="0">
                <a:solidFill>
                  <a:schemeClr val="bg1"/>
                </a:solidFill>
                <a:latin typeface="Tahoma" pitchFamily="34" charset="0"/>
              </a:rPr>
              <a:t> = </a:t>
            </a:r>
            <a:r>
              <a:rPr lang="sr-Latn-CS" sz="2900" dirty="0">
                <a:solidFill>
                  <a:schemeClr val="bg1"/>
                </a:solidFill>
                <a:latin typeface="Tahoma" pitchFamily="34" charset="0"/>
              </a:rPr>
              <a:t>brzina opticaja	</a:t>
            </a:r>
          </a:p>
          <a:p>
            <a:pPr marL="461963" indent="-461963">
              <a:spcBef>
                <a:spcPct val="30000"/>
              </a:spcBef>
              <a:buSzPct val="110000"/>
              <a:buFont typeface="Wingdings" pitchFamily="2" charset="2"/>
              <a:buNone/>
            </a:pPr>
            <a:r>
              <a:rPr lang="sr-Latn-CS" sz="2900" b="1" i="1" dirty="0">
                <a:solidFill>
                  <a:schemeClr val="bg1"/>
                </a:solidFill>
                <a:latin typeface="Tahoma" pitchFamily="34" charset="0"/>
              </a:rPr>
              <a:t>    T </a:t>
            </a:r>
            <a:r>
              <a:rPr lang="en-US" sz="2900" dirty="0">
                <a:solidFill>
                  <a:schemeClr val="bg1"/>
                </a:solidFill>
                <a:latin typeface="Tahoma" pitchFamily="34" charset="0"/>
              </a:rPr>
              <a:t>= </a:t>
            </a:r>
            <a:r>
              <a:rPr lang="sr-Latn-CS" sz="2900" dirty="0" err="1">
                <a:solidFill>
                  <a:schemeClr val="bg1"/>
                </a:solidFill>
                <a:latin typeface="Tahoma" pitchFamily="34" charset="0"/>
              </a:rPr>
              <a:t>vr</a:t>
            </a:r>
            <a:r>
              <a:rPr lang="sr-Latn-CS" sz="2900" dirty="0">
                <a:solidFill>
                  <a:schemeClr val="bg1"/>
                </a:solidFill>
                <a:latin typeface="Tahoma" pitchFamily="34" charset="0"/>
              </a:rPr>
              <a:t>. transakcija</a:t>
            </a:r>
          </a:p>
          <a:p>
            <a:pPr marL="461963" indent="-461963">
              <a:spcBef>
                <a:spcPct val="30000"/>
              </a:spcBef>
              <a:buSzPct val="110000"/>
              <a:buFont typeface="Wingdings" pitchFamily="2" charset="2"/>
              <a:buNone/>
            </a:pPr>
            <a:r>
              <a:rPr lang="en-US" sz="2900" dirty="0">
                <a:solidFill>
                  <a:schemeClr val="bg1"/>
                </a:solidFill>
                <a:latin typeface="Tahoma" pitchFamily="34" charset="0"/>
              </a:rPr>
              <a:t>	</a:t>
            </a:r>
            <a:r>
              <a:rPr lang="en-US" sz="2900" b="1" i="1" dirty="0">
                <a:solidFill>
                  <a:schemeClr val="bg1"/>
                </a:solidFill>
                <a:latin typeface="Tahoma" pitchFamily="34" charset="0"/>
              </a:rPr>
              <a:t>M</a:t>
            </a:r>
            <a:r>
              <a:rPr lang="en-US" sz="2900" dirty="0">
                <a:solidFill>
                  <a:schemeClr val="bg1"/>
                </a:solidFill>
                <a:latin typeface="Tahoma" pitchFamily="34" charset="0"/>
              </a:rPr>
              <a:t> = </a:t>
            </a:r>
            <a:r>
              <a:rPr lang="sr-Latn-CS" sz="2900" dirty="0">
                <a:solidFill>
                  <a:schemeClr val="bg1"/>
                </a:solidFill>
                <a:latin typeface="Tahoma" pitchFamily="34" charset="0"/>
              </a:rPr>
              <a:t>ponuda novca</a:t>
            </a:r>
            <a:endParaRPr lang="en-US" sz="2900" dirty="0">
              <a:solidFill>
                <a:schemeClr val="bg1"/>
              </a:solidFill>
              <a:latin typeface="Tahoma" pitchFamily="34" charset="0"/>
            </a:endParaRPr>
          </a:p>
          <a:p>
            <a:pPr marL="461963" indent="-461963">
              <a:spcBef>
                <a:spcPct val="30000"/>
              </a:spcBef>
            </a:pPr>
            <a:endParaRPr lang="en-US" dirty="0"/>
          </a:p>
        </p:txBody>
      </p:sp>
      <p:graphicFrame>
        <p:nvGraphicFramePr>
          <p:cNvPr id="230404" name="Object 2"/>
          <p:cNvGraphicFramePr>
            <a:graphicFrameLocks noChangeAspect="1"/>
          </p:cNvGraphicFramePr>
          <p:nvPr/>
        </p:nvGraphicFramePr>
        <p:xfrm>
          <a:off x="6084168" y="1809378"/>
          <a:ext cx="1725613" cy="971550"/>
        </p:xfrm>
        <a:graphic>
          <a:graphicData uri="http://schemas.openxmlformats.org/presentationml/2006/ole">
            <mc:AlternateContent xmlns:mc="http://schemas.openxmlformats.org/markup-compatibility/2006">
              <mc:Choice xmlns:v="urn:schemas-microsoft-com:vml" Requires="v">
                <p:oleObj spid="_x0000_s109601" name="Equation" r:id="rId6" imgW="698400" imgH="393480" progId="">
                  <p:embed/>
                </p:oleObj>
              </mc:Choice>
              <mc:Fallback>
                <p:oleObj name="Equation" r:id="rId6" imgW="698400" imgH="39348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1809378"/>
                        <a:ext cx="1725613" cy="971550"/>
                      </a:xfrm>
                      <a:prstGeom prst="rect">
                        <a:avLst/>
                      </a:prstGeom>
                      <a:solidFill>
                        <a:schemeClr val="bg1"/>
                      </a:solidFill>
                    </p:spPr>
                  </p:pic>
                </p:oleObj>
              </mc:Fallback>
            </mc:AlternateContent>
          </a:graphicData>
        </a:graphic>
      </p:graphicFrame>
      <p:sp>
        <p:nvSpPr>
          <p:cNvPr id="8" name="Rectangle 7"/>
          <p:cNvSpPr/>
          <p:nvPr/>
        </p:nvSpPr>
        <p:spPr>
          <a:xfrm>
            <a:off x="4680520" y="3068960"/>
            <a:ext cx="4572000" cy="2456057"/>
          </a:xfrm>
          <a:prstGeom prst="rect">
            <a:avLst/>
          </a:prstGeom>
        </p:spPr>
        <p:txBody>
          <a:bodyPr>
            <a:spAutoFit/>
          </a:bodyPr>
          <a:lstStyle/>
          <a:p>
            <a:pPr marL="287338" indent="-287338">
              <a:lnSpc>
                <a:spcPct val="120000"/>
              </a:lnSpc>
              <a:buSzPct val="110000"/>
              <a:buFont typeface="Wingdings" pitchFamily="2" charset="2"/>
              <a:buNone/>
              <a:tabLst>
                <a:tab pos="803275" algn="ctr"/>
                <a:tab pos="1428750" algn="l"/>
                <a:tab pos="5945188" algn="ctr"/>
              </a:tabLst>
            </a:pPr>
            <a:r>
              <a:rPr lang="sr-Latn-CS" dirty="0">
                <a:solidFill>
                  <a:schemeClr val="bg1"/>
                </a:solidFill>
                <a:latin typeface="Tahoma" pitchFamily="34" charset="0"/>
              </a:rPr>
              <a:t>Gde su </a:t>
            </a:r>
            <a:endParaRPr lang="en-US" dirty="0">
              <a:solidFill>
                <a:schemeClr val="bg1"/>
              </a:solidFill>
              <a:latin typeface="Tahoma" pitchFamily="34" charset="0"/>
            </a:endParaRPr>
          </a:p>
          <a:p>
            <a:pPr marL="287338" indent="-287338">
              <a:lnSpc>
                <a:spcPct val="130000"/>
              </a:lnSpc>
              <a:buSzPct val="110000"/>
              <a:buFont typeface="Wingdings" pitchFamily="2" charset="2"/>
              <a:buNone/>
              <a:tabLst>
                <a:tab pos="803275" algn="ctr"/>
                <a:tab pos="1428750" algn="l"/>
                <a:tab pos="5945188" algn="ctr"/>
              </a:tabLst>
            </a:pPr>
            <a:r>
              <a:rPr lang="en-US" dirty="0">
                <a:latin typeface="Tahoma" pitchFamily="34" charset="0"/>
              </a:rPr>
              <a:t> </a:t>
            </a:r>
            <a:r>
              <a:rPr lang="en-US" b="1" i="1" dirty="0">
                <a:solidFill>
                  <a:schemeClr val="bg1"/>
                </a:solidFill>
                <a:latin typeface="Tahoma" pitchFamily="34" charset="0"/>
              </a:rPr>
              <a:t>P</a:t>
            </a:r>
            <a:r>
              <a:rPr lang="en-US" dirty="0">
                <a:solidFill>
                  <a:schemeClr val="bg1"/>
                </a:solidFill>
                <a:latin typeface="Tahoma" pitchFamily="34" charset="0"/>
              </a:rPr>
              <a:t> 	= (</a:t>
            </a:r>
            <a:r>
              <a:rPr lang="sr-Latn-RS" dirty="0">
                <a:solidFill>
                  <a:schemeClr val="bg1"/>
                </a:solidFill>
                <a:latin typeface="Tahoma" pitchFamily="34" charset="0"/>
              </a:rPr>
              <a:t>B</a:t>
            </a:r>
            <a:r>
              <a:rPr lang="en-US" dirty="0">
                <a:solidFill>
                  <a:schemeClr val="bg1"/>
                </a:solidFill>
                <a:latin typeface="Tahoma" pitchFamily="34" charset="0"/>
              </a:rPr>
              <a:t>DP deflator)</a:t>
            </a:r>
          </a:p>
          <a:p>
            <a:pPr marL="287338" indent="-287338">
              <a:lnSpc>
                <a:spcPct val="130000"/>
              </a:lnSpc>
              <a:buSzPct val="110000"/>
              <a:buFont typeface="Wingdings" pitchFamily="2" charset="2"/>
              <a:buNone/>
              <a:tabLst>
                <a:tab pos="803275" algn="ctr"/>
                <a:tab pos="1428750" algn="l"/>
                <a:tab pos="5945188" algn="ctr"/>
              </a:tabLst>
            </a:pPr>
            <a:r>
              <a:rPr lang="en-US" b="1" i="1" dirty="0">
                <a:solidFill>
                  <a:schemeClr val="bg1"/>
                </a:solidFill>
                <a:latin typeface="Tahoma" pitchFamily="34" charset="0"/>
              </a:rPr>
              <a:t>Y</a:t>
            </a:r>
            <a:r>
              <a:rPr lang="en-US" dirty="0">
                <a:solidFill>
                  <a:schemeClr val="bg1"/>
                </a:solidFill>
                <a:latin typeface="Tahoma" pitchFamily="34" charset="0"/>
              </a:rPr>
              <a:t> 	= </a:t>
            </a:r>
            <a:r>
              <a:rPr lang="sr-Latn-RS" dirty="0">
                <a:solidFill>
                  <a:schemeClr val="bg1"/>
                </a:solidFill>
                <a:latin typeface="Tahoma" pitchFamily="34" charset="0"/>
              </a:rPr>
              <a:t>(</a:t>
            </a:r>
            <a:r>
              <a:rPr lang="en-US" dirty="0">
                <a:solidFill>
                  <a:schemeClr val="bg1"/>
                </a:solidFill>
                <a:latin typeface="Tahoma" pitchFamily="34" charset="0"/>
              </a:rPr>
              <a:t>real</a:t>
            </a:r>
            <a:r>
              <a:rPr lang="sr-Latn-CS" dirty="0">
                <a:solidFill>
                  <a:schemeClr val="bg1"/>
                </a:solidFill>
                <a:latin typeface="Tahoma" pitchFamily="34" charset="0"/>
              </a:rPr>
              <a:t>ni</a:t>
            </a:r>
            <a:r>
              <a:rPr lang="en-US" dirty="0">
                <a:solidFill>
                  <a:schemeClr val="bg1"/>
                </a:solidFill>
                <a:latin typeface="Tahoma" pitchFamily="34" charset="0"/>
              </a:rPr>
              <a:t> GDP)</a:t>
            </a:r>
          </a:p>
          <a:p>
            <a:pPr marL="287338" indent="-287338">
              <a:lnSpc>
                <a:spcPct val="130000"/>
              </a:lnSpc>
              <a:buSzPct val="110000"/>
              <a:buFont typeface="Wingdings" pitchFamily="2" charset="2"/>
              <a:buNone/>
              <a:tabLst>
                <a:tab pos="803275" algn="ctr"/>
                <a:tab pos="1428750" algn="l"/>
                <a:tab pos="5945188" algn="ctr"/>
              </a:tabLst>
            </a:pPr>
            <a:r>
              <a:rPr lang="en-US" b="1" i="1" dirty="0">
                <a:solidFill>
                  <a:schemeClr val="bg1"/>
                </a:solidFill>
                <a:latin typeface="Tahoma" pitchFamily="34" charset="0"/>
              </a:rPr>
              <a:t>		P </a:t>
            </a:r>
            <a:r>
              <a:rPr lang="en-US" b="1" dirty="0">
                <a:solidFill>
                  <a:schemeClr val="bg1"/>
                </a:solidFill>
                <a:latin typeface="Tahoma" pitchFamily="34" charset="0"/>
                <a:sym typeface="Symbol" pitchFamily="18" charset="2"/>
              </a:rPr>
              <a:t></a:t>
            </a:r>
            <a:r>
              <a:rPr lang="en-US" b="1" i="1" dirty="0">
                <a:solidFill>
                  <a:schemeClr val="bg1"/>
                </a:solidFill>
                <a:latin typeface="Tahoma" pitchFamily="34" charset="0"/>
              </a:rPr>
              <a:t>Y</a:t>
            </a:r>
            <a:r>
              <a:rPr lang="en-US" dirty="0">
                <a:solidFill>
                  <a:schemeClr val="bg1"/>
                </a:solidFill>
                <a:latin typeface="Tahoma" pitchFamily="34" charset="0"/>
              </a:rPr>
              <a:t> 	= </a:t>
            </a:r>
            <a:r>
              <a:rPr lang="sr-Latn-CS" dirty="0">
                <a:solidFill>
                  <a:schemeClr val="bg1"/>
                </a:solidFill>
                <a:latin typeface="Tahoma" pitchFamily="34" charset="0"/>
              </a:rPr>
              <a:t>vrednost</a:t>
            </a:r>
            <a:r>
              <a:rPr lang="en-US" dirty="0">
                <a:solidFill>
                  <a:schemeClr val="bg1"/>
                </a:solidFill>
                <a:latin typeface="Tahoma" pitchFamily="34" charset="0"/>
              </a:rPr>
              <a:t> output</a:t>
            </a:r>
            <a:r>
              <a:rPr lang="sr-Latn-CS" dirty="0">
                <a:solidFill>
                  <a:schemeClr val="bg1"/>
                </a:solidFill>
                <a:latin typeface="Tahoma" pitchFamily="34" charset="0"/>
              </a:rPr>
              <a:t>a</a:t>
            </a:r>
            <a:r>
              <a:rPr lang="en-US" dirty="0">
                <a:solidFill>
                  <a:schemeClr val="bg1"/>
                </a:solidFill>
                <a:latin typeface="Tahoma" pitchFamily="34" charset="0"/>
              </a:rPr>
              <a:t> 	 (nominal</a:t>
            </a:r>
            <a:r>
              <a:rPr lang="sr-Latn-CS" dirty="0">
                <a:solidFill>
                  <a:schemeClr val="bg1"/>
                </a:solidFill>
                <a:latin typeface="Tahoma" pitchFamily="34" charset="0"/>
              </a:rPr>
              <a:t>ni</a:t>
            </a:r>
            <a:r>
              <a:rPr lang="en-US" dirty="0">
                <a:solidFill>
                  <a:schemeClr val="bg1"/>
                </a:solidFill>
                <a:latin typeface="Tahoma" pitchFamily="34" charset="0"/>
              </a:rPr>
              <a:t> GDP)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380"/>
                                        </p:tgtEl>
                                        <p:attrNameLst>
                                          <p:attrName>style.visibility</p:attrName>
                                        </p:attrNameLst>
                                      </p:cBhvr>
                                      <p:to>
                                        <p:strVal val="visible"/>
                                      </p:to>
                                    </p:set>
                                    <p:animEffect transition="in" filter="dissolve">
                                      <p:cBhvr>
                                        <p:cTn id="12" dur="500"/>
                                        <p:tgtEl>
                                          <p:spTgt spid="2293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381"/>
                                        </p:tgtEl>
                                        <p:attrNameLst>
                                          <p:attrName>style.visibility</p:attrName>
                                        </p:attrNameLst>
                                      </p:cBhvr>
                                      <p:to>
                                        <p:strVal val="visible"/>
                                      </p:to>
                                    </p:set>
                                    <p:animEffect transition="in" filter="wipe(left)">
                                      <p:cBhvr>
                                        <p:cTn id="17" dur="500"/>
                                        <p:tgtEl>
                                          <p:spTgt spid="229381"/>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30404"/>
                                        </p:tgtEl>
                                        <p:attrNameLst>
                                          <p:attrName>style.visibility</p:attrName>
                                        </p:attrNameLst>
                                      </p:cBhvr>
                                      <p:to>
                                        <p:strVal val="visible"/>
                                      </p:to>
                                    </p:set>
                                    <p:animEffect transition="in" filter="dissolve">
                                      <p:cBhvr>
                                        <p:cTn id="21" dur="500"/>
                                        <p:tgtEl>
                                          <p:spTgt spid="23040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P spid="229381" grpId="0" autoUpdateAnimBg="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7CB5295E-4EA6-4A1E-B744-C510E23A9292}" type="slidenum">
              <a:rPr lang="en-US"/>
              <a:pPr/>
              <a:t>8</a:t>
            </a:fld>
            <a:endParaRPr lang="en-US"/>
          </a:p>
        </p:txBody>
      </p:sp>
      <p:sp>
        <p:nvSpPr>
          <p:cNvPr id="232451" name="Rectangle 3"/>
          <p:cNvSpPr>
            <a:spLocks noGrp="1" noChangeArrowheads="1"/>
          </p:cNvSpPr>
          <p:nvPr>
            <p:ph type="body" idx="1"/>
          </p:nvPr>
        </p:nvSpPr>
        <p:spPr>
          <a:xfrm>
            <a:off x="990600" y="1219200"/>
            <a:ext cx="7391400" cy="4343400"/>
          </a:xfrm>
        </p:spPr>
        <p:txBody>
          <a:bodyPr/>
          <a:lstStyle/>
          <a:p>
            <a:pPr>
              <a:lnSpc>
                <a:spcPct val="105000"/>
              </a:lnSpc>
              <a:buClr>
                <a:srgbClr val="660066"/>
              </a:buClr>
            </a:pPr>
            <a:br>
              <a:rPr lang="en-US" sz="2900" dirty="0"/>
            </a:br>
            <a:r>
              <a:rPr lang="sr-Latn-CS" sz="2900" dirty="0"/>
              <a:t>Dobijamo</a:t>
            </a:r>
          </a:p>
          <a:p>
            <a:pPr>
              <a:lnSpc>
                <a:spcPct val="105000"/>
              </a:lnSpc>
              <a:buClr>
                <a:srgbClr val="660066"/>
              </a:buClr>
              <a:buFont typeface="Wingdings" pitchFamily="2" charset="2"/>
              <a:buNone/>
            </a:pPr>
            <a:r>
              <a:rPr lang="en-US" sz="2900" dirty="0"/>
              <a:t>			</a:t>
            </a:r>
            <a:r>
              <a:rPr lang="en-US" sz="2900" b="1" i="1" dirty="0">
                <a:solidFill>
                  <a:schemeClr val="bg1"/>
                </a:solidFill>
              </a:rPr>
              <a:t>M </a:t>
            </a:r>
            <a:r>
              <a:rPr lang="en-US" sz="2900" b="1" dirty="0">
                <a:solidFill>
                  <a:schemeClr val="bg1"/>
                </a:solidFill>
                <a:sym typeface="Symbol" pitchFamily="18" charset="2"/>
              </a:rPr>
              <a:t></a:t>
            </a:r>
            <a:r>
              <a:rPr lang="en-US" sz="2900" b="1" i="1" dirty="0">
                <a:solidFill>
                  <a:schemeClr val="bg1"/>
                </a:solidFill>
              </a:rPr>
              <a:t>V</a:t>
            </a:r>
            <a:r>
              <a:rPr lang="en-US" sz="2900" dirty="0">
                <a:solidFill>
                  <a:schemeClr val="bg1"/>
                </a:solidFill>
              </a:rPr>
              <a:t> = </a:t>
            </a:r>
            <a:r>
              <a:rPr lang="en-US" sz="2900" b="1" i="1" dirty="0">
                <a:solidFill>
                  <a:schemeClr val="bg1"/>
                </a:solidFill>
              </a:rPr>
              <a:t>P </a:t>
            </a:r>
            <a:r>
              <a:rPr lang="en-US" sz="2900" b="1" dirty="0">
                <a:solidFill>
                  <a:schemeClr val="bg1"/>
                </a:solidFill>
                <a:sym typeface="Symbol" pitchFamily="18" charset="2"/>
              </a:rPr>
              <a:t></a:t>
            </a:r>
            <a:r>
              <a:rPr lang="en-US" sz="2900" b="1" i="1" dirty="0">
                <a:solidFill>
                  <a:schemeClr val="bg1"/>
                </a:solidFill>
              </a:rPr>
              <a:t>Y</a:t>
            </a:r>
            <a:br>
              <a:rPr lang="en-US" sz="2900" dirty="0">
                <a:solidFill>
                  <a:schemeClr val="bg1"/>
                </a:solidFill>
              </a:rPr>
            </a:br>
            <a:endParaRPr lang="sr-Latn-CS" sz="2900" dirty="0">
              <a:solidFill>
                <a:schemeClr val="bg1"/>
              </a:solidFill>
            </a:endParaRPr>
          </a:p>
          <a:p>
            <a:pPr>
              <a:lnSpc>
                <a:spcPct val="105000"/>
              </a:lnSpc>
              <a:buClr>
                <a:srgbClr val="660066"/>
              </a:buClr>
              <a:buFont typeface="Wingdings" pitchFamily="2" charset="2"/>
              <a:buNone/>
            </a:pPr>
            <a:r>
              <a:rPr lang="sr-Latn-CS" sz="2900" dirty="0">
                <a:solidFill>
                  <a:schemeClr val="bg1"/>
                </a:solidFill>
              </a:rPr>
              <a:t>Ovo je jednakost, dakle važi po definiciji.</a:t>
            </a:r>
            <a:endParaRPr lang="en-US" sz="29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wipe(left)">
                                      <p:cBhvr>
                                        <p:cTn id="7" dur="500"/>
                                        <p:tgtEl>
                                          <p:spTgt spid="232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wipe(left)">
                                      <p:cBhvr>
                                        <p:cTn id="12" dur="500"/>
                                        <p:tgtEl>
                                          <p:spTgt spid="232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2451">
                                            <p:txEl>
                                              <p:pRg st="2" end="2"/>
                                            </p:txEl>
                                          </p:spTgt>
                                        </p:tgtEl>
                                        <p:attrNameLst>
                                          <p:attrName>style.visibility</p:attrName>
                                        </p:attrNameLst>
                                      </p:cBhvr>
                                      <p:to>
                                        <p:strVal val="visible"/>
                                      </p:to>
                                    </p:set>
                                    <p:animEffect transition="in" filter="wipe(left)">
                                      <p:cBhvr>
                                        <p:cTn id="17" dur="500"/>
                                        <p:tgtEl>
                                          <p:spTgt spid="232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Slide Number Placeholder 3"/>
          <p:cNvSpPr>
            <a:spLocks noGrp="1"/>
          </p:cNvSpPr>
          <p:nvPr>
            <p:ph type="sldNum" sz="quarter" idx="4294967295"/>
          </p:nvPr>
        </p:nvSpPr>
        <p:spPr bwMode="auto">
          <a:xfrm>
            <a:off x="7924800" y="6477000"/>
            <a:ext cx="1143000" cy="304800"/>
          </a:xfrm>
          <a:prstGeom prst="rect">
            <a:avLst/>
          </a:prstGeom>
          <a:noFill/>
          <a:ln>
            <a:miter lim="800000"/>
            <a:headEnd/>
            <a:tailEnd/>
          </a:ln>
        </p:spPr>
        <p:txBody>
          <a:bodyPr/>
          <a:lstStyle/>
          <a:p>
            <a:r>
              <a:rPr lang="en-US"/>
              <a:t>slide </a:t>
            </a:r>
            <a:fld id="{6B9D3458-5169-422C-91D8-FD6D879AF031}" type="slidenum">
              <a:rPr lang="en-US"/>
              <a:pPr/>
              <a:t>9</a:t>
            </a:fld>
            <a:endParaRPr lang="en-US"/>
          </a:p>
        </p:txBody>
      </p:sp>
      <p:sp>
        <p:nvSpPr>
          <p:cNvPr id="5126" name="Rectangle 2"/>
          <p:cNvSpPr>
            <a:spLocks noGrp="1" noChangeArrowheads="1"/>
          </p:cNvSpPr>
          <p:nvPr>
            <p:ph type="title"/>
          </p:nvPr>
        </p:nvSpPr>
        <p:spPr/>
        <p:txBody>
          <a:bodyPr/>
          <a:lstStyle/>
          <a:p>
            <a:r>
              <a:rPr lang="en-US"/>
              <a:t>Inflacija	</a:t>
            </a:r>
            <a:endParaRPr lang="en-US" sz="3200" i="1"/>
          </a:p>
        </p:txBody>
      </p:sp>
      <p:sp>
        <p:nvSpPr>
          <p:cNvPr id="250883" name="Rectangle 3"/>
          <p:cNvSpPr>
            <a:spLocks noGrp="1" noChangeArrowheads="1"/>
          </p:cNvSpPr>
          <p:nvPr>
            <p:ph type="body" idx="1"/>
          </p:nvPr>
        </p:nvSpPr>
        <p:spPr>
          <a:xfrm>
            <a:off x="1066800" y="1295400"/>
            <a:ext cx="4114800" cy="1066800"/>
          </a:xfrm>
        </p:spPr>
        <p:txBody>
          <a:bodyPr/>
          <a:lstStyle/>
          <a:p>
            <a:pPr marL="0" indent="0">
              <a:lnSpc>
                <a:spcPct val="110000"/>
              </a:lnSpc>
              <a:buClr>
                <a:srgbClr val="66FF66"/>
              </a:buClr>
              <a:buFont typeface="Wingdings" pitchFamily="2" charset="2"/>
              <a:buNone/>
            </a:pPr>
            <a:r>
              <a:rPr lang="en-US" sz="2000" dirty="0" err="1"/>
              <a:t>Ako</a:t>
            </a:r>
            <a:r>
              <a:rPr lang="en-US" sz="2000" dirty="0"/>
              <a:t> </a:t>
            </a:r>
            <a:r>
              <a:rPr lang="en-US" sz="2000" dirty="0" err="1"/>
              <a:t>slovom</a:t>
            </a:r>
            <a:r>
              <a:rPr lang="en-US" sz="2000" dirty="0"/>
              <a:t> </a:t>
            </a:r>
            <a:r>
              <a:rPr lang="en-US" sz="2100" dirty="0">
                <a:sym typeface="Symbol" pitchFamily="18" charset="2"/>
              </a:rPr>
              <a:t></a:t>
            </a:r>
            <a:r>
              <a:rPr lang="en-US" sz="2000" dirty="0">
                <a:sym typeface="Symbol" pitchFamily="18" charset="2"/>
              </a:rPr>
              <a:t>  (</a:t>
            </a:r>
            <a:r>
              <a:rPr lang="en-US" sz="2000" dirty="0" err="1">
                <a:sym typeface="Symbol" pitchFamily="18" charset="2"/>
              </a:rPr>
              <a:t>gr</a:t>
            </a:r>
            <a:r>
              <a:rPr lang="sr-Latn-CS" sz="2000" dirty="0" err="1">
                <a:sym typeface="Symbol" pitchFamily="18" charset="2"/>
              </a:rPr>
              <a:t>čko</a:t>
            </a:r>
            <a:r>
              <a:rPr lang="sr-Latn-CS" sz="2000" dirty="0">
                <a:sym typeface="Symbol" pitchFamily="18" charset="2"/>
              </a:rPr>
              <a:t> slovo </a:t>
            </a:r>
            <a:r>
              <a:rPr lang="en-US" sz="2000" dirty="0">
                <a:sym typeface="Symbol" pitchFamily="18" charset="2"/>
              </a:rPr>
              <a:t>“pi”) </a:t>
            </a:r>
            <a:br>
              <a:rPr lang="en-US" sz="2000" dirty="0">
                <a:sym typeface="Symbol" pitchFamily="18" charset="2"/>
              </a:rPr>
            </a:br>
            <a:r>
              <a:rPr lang="sr-Latn-CS" sz="2000" dirty="0">
                <a:sym typeface="Symbol" pitchFamily="18" charset="2"/>
              </a:rPr>
              <a:t>označava stopu inflacije</a:t>
            </a:r>
            <a:r>
              <a:rPr lang="en-US" sz="2000" dirty="0">
                <a:sym typeface="Symbol" pitchFamily="18" charset="2"/>
              </a:rPr>
              <a:t>:</a:t>
            </a:r>
            <a:endParaRPr lang="sr-Latn-RS" sz="2000" dirty="0">
              <a:sym typeface="Symbol" pitchFamily="18" charset="2"/>
            </a:endParaRPr>
          </a:p>
          <a:p>
            <a:pPr marL="0" indent="0">
              <a:lnSpc>
                <a:spcPct val="110000"/>
              </a:lnSpc>
              <a:buClr>
                <a:srgbClr val="66FF66"/>
              </a:buClr>
              <a:buFont typeface="Wingdings" pitchFamily="2" charset="2"/>
              <a:buNone/>
            </a:pPr>
            <a:r>
              <a:rPr lang="en-GB" sz="2000" u="sng" dirty="0">
                <a:sym typeface="Symbol" pitchFamily="18" charset="2"/>
              </a:rPr>
              <a:t>R</a:t>
            </a:r>
            <a:r>
              <a:rPr lang="sr-Latn-RS" sz="2000" u="sng" dirty="0">
                <a:sym typeface="Symbol" pitchFamily="18" charset="2"/>
              </a:rPr>
              <a:t>ačunamo kao da se </a:t>
            </a:r>
            <a:r>
              <a:rPr lang="sr-Latn-RS" sz="2000" i="1" u="sng" dirty="0">
                <a:sym typeface="Symbol" pitchFamily="18" charset="2"/>
              </a:rPr>
              <a:t>v ne menja:</a:t>
            </a:r>
            <a:endParaRPr lang="sr-Latn-RS" sz="2000" u="sng" dirty="0">
              <a:sym typeface="Symbol" pitchFamily="18" charset="2"/>
            </a:endParaRPr>
          </a:p>
          <a:p>
            <a:pPr marL="0" indent="0">
              <a:lnSpc>
                <a:spcPct val="110000"/>
              </a:lnSpc>
              <a:buClr>
                <a:srgbClr val="66FF66"/>
              </a:buClr>
              <a:buFont typeface="Wingdings" pitchFamily="2" charset="2"/>
              <a:buNone/>
            </a:pPr>
            <a:endParaRPr lang="en-US" sz="2000" dirty="0"/>
          </a:p>
        </p:txBody>
      </p:sp>
      <p:graphicFrame>
        <p:nvGraphicFramePr>
          <p:cNvPr id="250884" name="Object 2"/>
          <p:cNvGraphicFramePr>
            <a:graphicFrameLocks noChangeAspect="1"/>
          </p:cNvGraphicFramePr>
          <p:nvPr/>
        </p:nvGraphicFramePr>
        <p:xfrm>
          <a:off x="5126038" y="2749550"/>
          <a:ext cx="2646362" cy="831850"/>
        </p:xfrm>
        <a:graphic>
          <a:graphicData uri="http://schemas.openxmlformats.org/presentationml/2006/ole">
            <mc:AlternateContent xmlns:mc="http://schemas.openxmlformats.org/markup-compatibility/2006">
              <mc:Choice xmlns:v="urn:schemas-microsoft-com:vml" Requires="v">
                <p:oleObj spid="_x0000_s112687" name="Equation" r:id="rId4" imgW="1257120" imgH="393480" progId="">
                  <p:embed/>
                </p:oleObj>
              </mc:Choice>
              <mc:Fallback>
                <p:oleObj name="Equation" r:id="rId4" imgW="1257120" imgH="3934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6038" y="2749550"/>
                        <a:ext cx="2646362" cy="831850"/>
                      </a:xfrm>
                      <a:prstGeom prst="rect">
                        <a:avLst/>
                      </a:prstGeom>
                      <a:solidFill>
                        <a:schemeClr val="bg1"/>
                      </a:solidFill>
                    </p:spPr>
                  </p:pic>
                </p:oleObj>
              </mc:Fallback>
            </mc:AlternateContent>
          </a:graphicData>
        </a:graphic>
      </p:graphicFrame>
      <p:graphicFrame>
        <p:nvGraphicFramePr>
          <p:cNvPr id="250889" name="Object 3"/>
          <p:cNvGraphicFramePr>
            <a:graphicFrameLocks noChangeAspect="1"/>
          </p:cNvGraphicFramePr>
          <p:nvPr/>
        </p:nvGraphicFramePr>
        <p:xfrm>
          <a:off x="5643563" y="1371600"/>
          <a:ext cx="1519237" cy="946150"/>
        </p:xfrm>
        <a:graphic>
          <a:graphicData uri="http://schemas.openxmlformats.org/presentationml/2006/ole">
            <mc:AlternateContent xmlns:mc="http://schemas.openxmlformats.org/markup-compatibility/2006">
              <mc:Choice xmlns:v="urn:schemas-microsoft-com:vml" Requires="v">
                <p:oleObj spid="_x0000_s112688" name="Equation" r:id="rId6" imgW="634680" imgH="393480" progId="">
                  <p:embed/>
                </p:oleObj>
              </mc:Choice>
              <mc:Fallback>
                <p:oleObj name="Equation" r:id="rId6" imgW="634680" imgH="39348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3563" y="1371600"/>
                        <a:ext cx="1519237" cy="946150"/>
                      </a:xfrm>
                      <a:prstGeom prst="rect">
                        <a:avLst/>
                      </a:prstGeom>
                      <a:solidFill>
                        <a:schemeClr val="bg1"/>
                      </a:solidFill>
                    </p:spPr>
                  </p:pic>
                </p:oleObj>
              </mc:Fallback>
            </mc:AlternateContent>
          </a:graphicData>
        </a:graphic>
      </p:graphicFrame>
      <p:graphicFrame>
        <p:nvGraphicFramePr>
          <p:cNvPr id="250890" name="Object 4"/>
          <p:cNvGraphicFramePr>
            <a:graphicFrameLocks noChangeAspect="1"/>
          </p:cNvGraphicFramePr>
          <p:nvPr>
            <p:extLst>
              <p:ext uri="{D42A27DB-BD31-4B8C-83A1-F6EECF244321}">
                <p14:modId xmlns:p14="http://schemas.microsoft.com/office/powerpoint/2010/main" val="1835739117"/>
              </p:ext>
            </p:extLst>
          </p:nvPr>
        </p:nvGraphicFramePr>
        <p:xfrm>
          <a:off x="4514850" y="4077072"/>
          <a:ext cx="2800350" cy="1101725"/>
        </p:xfrm>
        <a:graphic>
          <a:graphicData uri="http://schemas.openxmlformats.org/presentationml/2006/ole">
            <mc:AlternateContent xmlns:mc="http://schemas.openxmlformats.org/markup-compatibility/2006">
              <mc:Choice xmlns:v="urn:schemas-microsoft-com:vml" Requires="v">
                <p:oleObj spid="_x0000_s112689" name="Equation" r:id="rId8" imgW="1143000" imgH="393480" progId="">
                  <p:embed/>
                </p:oleObj>
              </mc:Choice>
              <mc:Fallback>
                <p:oleObj name="Equation" r:id="rId8" imgW="1143000" imgH="39348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l="-3999" t="-11620" r="-3999" b="-11620"/>
                      <a:stretch>
                        <a:fillRect/>
                      </a:stretch>
                    </p:blipFill>
                    <p:spPr bwMode="auto">
                      <a:xfrm>
                        <a:off x="4514850" y="4077072"/>
                        <a:ext cx="2800350" cy="1101725"/>
                      </a:xfrm>
                      <a:prstGeom prst="rect">
                        <a:avLst/>
                      </a:prstGeom>
                      <a:solidFill>
                        <a:srgbClr val="CCFFCC"/>
                      </a:solidFill>
                      <a:ln w="9525">
                        <a:solidFill>
                          <a:srgbClr val="000000"/>
                        </a:solidFill>
                        <a:miter lim="800000"/>
                        <a:headEnd/>
                        <a:tailEnd/>
                      </a:ln>
                      <a:effectLst>
                        <a:outerShdw dist="107763" dir="2700000" algn="ctr" rotWithShape="0">
                          <a:srgbClr val="808080"/>
                        </a:outerShdw>
                      </a:effectLst>
                    </p:spPr>
                  </p:pic>
                </p:oleObj>
              </mc:Fallback>
            </mc:AlternateContent>
          </a:graphicData>
        </a:graphic>
      </p:graphicFrame>
      <p:sp>
        <p:nvSpPr>
          <p:cNvPr id="250891" name="Rectangle 11"/>
          <p:cNvSpPr>
            <a:spLocks noChangeArrowheads="1"/>
          </p:cNvSpPr>
          <p:nvPr/>
        </p:nvSpPr>
        <p:spPr bwMode="auto">
          <a:xfrm>
            <a:off x="1143000" y="2667000"/>
            <a:ext cx="3581400" cy="990600"/>
          </a:xfrm>
          <a:prstGeom prst="rect">
            <a:avLst/>
          </a:prstGeom>
          <a:noFill/>
          <a:ln w="9525">
            <a:noFill/>
            <a:miter lim="800000"/>
            <a:headEnd/>
            <a:tailEnd/>
          </a:ln>
        </p:spPr>
        <p:txBody>
          <a:bodyPr/>
          <a:lstStyle/>
          <a:p>
            <a:pPr>
              <a:lnSpc>
                <a:spcPct val="105000"/>
              </a:lnSpc>
              <a:spcBef>
                <a:spcPct val="40000"/>
              </a:spcBef>
              <a:buClr>
                <a:srgbClr val="66FF66"/>
              </a:buClr>
              <a:buSzPct val="110000"/>
              <a:buFont typeface="Wingdings" pitchFamily="2" charset="2"/>
              <a:buNone/>
            </a:pPr>
            <a:r>
              <a:rPr lang="sr-Latn-CS" sz="2700">
                <a:solidFill>
                  <a:schemeClr val="bg1"/>
                </a:solidFill>
                <a:latin typeface="Tahoma" pitchFamily="34" charset="0"/>
              </a:rPr>
              <a:t>Kvantitativna teorija novca sugeriše</a:t>
            </a:r>
            <a:endParaRPr lang="en-US" sz="2700">
              <a:solidFill>
                <a:schemeClr val="bg1"/>
              </a:solidFill>
              <a:latin typeface="Tahoma" pitchFamily="34" charset="0"/>
            </a:endParaRPr>
          </a:p>
        </p:txBody>
      </p:sp>
      <p:sp>
        <p:nvSpPr>
          <p:cNvPr id="250892" name="Rectangle 12"/>
          <p:cNvSpPr>
            <a:spLocks noChangeArrowheads="1"/>
          </p:cNvSpPr>
          <p:nvPr/>
        </p:nvSpPr>
        <p:spPr bwMode="auto">
          <a:xfrm>
            <a:off x="1219200" y="4114800"/>
            <a:ext cx="2895600" cy="1371600"/>
          </a:xfrm>
          <a:prstGeom prst="rect">
            <a:avLst/>
          </a:prstGeom>
          <a:noFill/>
          <a:ln w="9525">
            <a:noFill/>
            <a:miter lim="800000"/>
            <a:headEnd/>
            <a:tailEnd/>
          </a:ln>
        </p:spPr>
        <p:txBody>
          <a:bodyPr/>
          <a:lstStyle/>
          <a:p>
            <a:pPr>
              <a:lnSpc>
                <a:spcPct val="105000"/>
              </a:lnSpc>
              <a:spcBef>
                <a:spcPct val="40000"/>
              </a:spcBef>
              <a:buClr>
                <a:srgbClr val="66FF66"/>
              </a:buClr>
              <a:buSzPct val="110000"/>
              <a:buFont typeface="Wingdings" pitchFamily="2" charset="2"/>
              <a:buNone/>
            </a:pPr>
            <a:r>
              <a:rPr lang="sr-Latn-CS" sz="2700">
                <a:solidFill>
                  <a:schemeClr val="bg1"/>
                </a:solidFill>
                <a:latin typeface="Tahoma" pitchFamily="34" charset="0"/>
              </a:rPr>
              <a:t>Ako jednačinu rešimo po </a:t>
            </a:r>
            <a:r>
              <a:rPr lang="en-US" sz="3000">
                <a:solidFill>
                  <a:schemeClr val="bg1"/>
                </a:solidFill>
                <a:latin typeface="Tahoma" pitchFamily="34" charset="0"/>
                <a:sym typeface="Symbol" pitchFamily="18" charset="2"/>
              </a:rPr>
              <a:t></a:t>
            </a:r>
            <a:r>
              <a:rPr lang="sr-Latn-CS" sz="3000">
                <a:solidFill>
                  <a:schemeClr val="bg1"/>
                </a:solidFill>
                <a:latin typeface="Tahoma" pitchFamily="34" charset="0"/>
                <a:sym typeface="Symbol" pitchFamily="18" charset="2"/>
              </a:rPr>
              <a:t> </a:t>
            </a:r>
            <a:r>
              <a:rPr lang="sr-Latn-CS" sz="2700">
                <a:solidFill>
                  <a:schemeClr val="bg1"/>
                </a:solidFill>
                <a:latin typeface="Tahoma" pitchFamily="34" charset="0"/>
              </a:rPr>
              <a:t>dobićemo</a:t>
            </a:r>
            <a:endParaRPr lang="en-US" sz="2700">
              <a:solidFill>
                <a:schemeClr val="bg1"/>
              </a:solidFill>
              <a:latin typeface="Tahoma" pitchFamily="34" charset="0"/>
            </a:endParaRPr>
          </a:p>
        </p:txBody>
      </p:sp>
      <p:sp>
        <p:nvSpPr>
          <p:cNvPr id="2" name="Rectangle 1">
            <a:extLst>
              <a:ext uri="{FF2B5EF4-FFF2-40B4-BE49-F238E27FC236}">
                <a16:creationId xmlns:a16="http://schemas.microsoft.com/office/drawing/2014/main" id="{C9DD99C4-F24D-4813-808C-91BDD6632C3A}"/>
              </a:ext>
            </a:extLst>
          </p:cNvPr>
          <p:cNvSpPr/>
          <p:nvPr/>
        </p:nvSpPr>
        <p:spPr>
          <a:xfrm>
            <a:off x="2667000" y="620688"/>
            <a:ext cx="4572000" cy="830997"/>
          </a:xfrm>
          <a:prstGeom prst="rect">
            <a:avLst/>
          </a:prstGeom>
        </p:spPr>
        <p:txBody>
          <a:bodyPr>
            <a:spAutoFit/>
          </a:bodyPr>
          <a:lstStyle/>
          <a:p>
            <a:r>
              <a:rPr lang="en-US" b="1" i="1" dirty="0">
                <a:solidFill>
                  <a:schemeClr val="bg1"/>
                </a:solidFill>
              </a:rPr>
              <a:t>M </a:t>
            </a:r>
            <a:r>
              <a:rPr lang="en-US" b="1" dirty="0">
                <a:solidFill>
                  <a:schemeClr val="bg1"/>
                </a:solidFill>
                <a:sym typeface="Symbol" pitchFamily="18" charset="2"/>
              </a:rPr>
              <a:t></a:t>
            </a:r>
            <a:r>
              <a:rPr lang="en-US" b="1" i="1" dirty="0">
                <a:solidFill>
                  <a:schemeClr val="bg1"/>
                </a:solidFill>
              </a:rPr>
              <a:t>V</a:t>
            </a:r>
            <a:r>
              <a:rPr lang="en-US" dirty="0">
                <a:solidFill>
                  <a:schemeClr val="bg1"/>
                </a:solidFill>
              </a:rPr>
              <a:t> = </a:t>
            </a:r>
            <a:r>
              <a:rPr lang="en-US" b="1" i="1" dirty="0">
                <a:solidFill>
                  <a:schemeClr val="bg1"/>
                </a:solidFill>
              </a:rPr>
              <a:t>P </a:t>
            </a:r>
            <a:r>
              <a:rPr lang="en-US" b="1" dirty="0">
                <a:solidFill>
                  <a:schemeClr val="bg1"/>
                </a:solidFill>
                <a:sym typeface="Symbol" pitchFamily="18" charset="2"/>
              </a:rPr>
              <a:t></a:t>
            </a:r>
            <a:r>
              <a:rPr lang="en-US" b="1" i="1" dirty="0">
                <a:solidFill>
                  <a:schemeClr val="bg1"/>
                </a:solidFill>
              </a:rPr>
              <a:t>Y</a:t>
            </a:r>
            <a:r>
              <a:rPr lang="sr-Latn-RS" b="1" i="1" dirty="0">
                <a:solidFill>
                  <a:schemeClr val="bg1"/>
                </a:solidFill>
              </a:rPr>
              <a:t> , uz nepromenjeno v</a:t>
            </a:r>
            <a:br>
              <a:rPr lang="en-US" dirty="0">
                <a:solidFill>
                  <a:schemeClr val="bg1"/>
                </a:solidFill>
              </a:rPr>
            </a:br>
            <a:endParaRPr lang="en-GB"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Effect transition="in" filter="strips(downLeft)">
                                      <p:cBhvr>
                                        <p:cTn id="7" dur="500"/>
                                        <p:tgtEl>
                                          <p:spTgt spid="250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50883">
                                            <p:txEl>
                                              <p:pRg st="1" end="1"/>
                                            </p:txEl>
                                          </p:spTgt>
                                        </p:tgtEl>
                                        <p:attrNameLst>
                                          <p:attrName>style.visibility</p:attrName>
                                        </p:attrNameLst>
                                      </p:cBhvr>
                                      <p:to>
                                        <p:strVal val="visible"/>
                                      </p:to>
                                    </p:set>
                                    <p:animEffect transition="in" filter="strips(downLeft)">
                                      <p:cBhvr>
                                        <p:cTn id="12" dur="500"/>
                                        <p:tgtEl>
                                          <p:spTgt spid="250883">
                                            <p:txEl>
                                              <p:pRg st="1" end="1"/>
                                            </p:txEl>
                                          </p:spTgt>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250889"/>
                                        </p:tgtEl>
                                        <p:attrNameLst>
                                          <p:attrName>style.visibility</p:attrName>
                                        </p:attrNameLst>
                                      </p:cBhvr>
                                      <p:to>
                                        <p:strVal val="visible"/>
                                      </p:to>
                                    </p:set>
                                    <p:animEffect transition="in" filter="strips(downRight)">
                                      <p:cBhvr>
                                        <p:cTn id="16" dur="500"/>
                                        <p:tgtEl>
                                          <p:spTgt spid="25088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50891"/>
                                        </p:tgtEl>
                                        <p:attrNameLst>
                                          <p:attrName>style.visibility</p:attrName>
                                        </p:attrNameLst>
                                      </p:cBhvr>
                                      <p:to>
                                        <p:strVal val="visible"/>
                                      </p:to>
                                    </p:set>
                                    <p:animEffect transition="in" filter="strips(downLeft)">
                                      <p:cBhvr>
                                        <p:cTn id="21" dur="500"/>
                                        <p:tgtEl>
                                          <p:spTgt spid="250891"/>
                                        </p:tgtEl>
                                      </p:cBhvr>
                                    </p:animEffect>
                                  </p:childTnLst>
                                </p:cTn>
                              </p:par>
                            </p:childTnLst>
                          </p:cTn>
                        </p:par>
                        <p:par>
                          <p:cTn id="22" fill="hold">
                            <p:stCondLst>
                              <p:cond delay="500"/>
                            </p:stCondLst>
                            <p:childTnLst>
                              <p:par>
                                <p:cTn id="23" presetID="18" presetClass="entr" presetSubtype="6" fill="hold" nodeType="afterEffect">
                                  <p:stCondLst>
                                    <p:cond delay="0"/>
                                  </p:stCondLst>
                                  <p:childTnLst>
                                    <p:set>
                                      <p:cBhvr>
                                        <p:cTn id="24" dur="1" fill="hold">
                                          <p:stCondLst>
                                            <p:cond delay="0"/>
                                          </p:stCondLst>
                                        </p:cTn>
                                        <p:tgtEl>
                                          <p:spTgt spid="250884"/>
                                        </p:tgtEl>
                                        <p:attrNameLst>
                                          <p:attrName>style.visibility</p:attrName>
                                        </p:attrNameLst>
                                      </p:cBhvr>
                                      <p:to>
                                        <p:strVal val="visible"/>
                                      </p:to>
                                    </p:set>
                                    <p:animEffect transition="in" filter="strips(downRight)">
                                      <p:cBhvr>
                                        <p:cTn id="25" dur="500"/>
                                        <p:tgtEl>
                                          <p:spTgt spid="25088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50892"/>
                                        </p:tgtEl>
                                        <p:attrNameLst>
                                          <p:attrName>style.visibility</p:attrName>
                                        </p:attrNameLst>
                                      </p:cBhvr>
                                      <p:to>
                                        <p:strVal val="visible"/>
                                      </p:to>
                                    </p:set>
                                    <p:animEffect transition="in" filter="strips(downLeft)">
                                      <p:cBhvr>
                                        <p:cTn id="30" dur="500"/>
                                        <p:tgtEl>
                                          <p:spTgt spid="250892"/>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50890"/>
                                        </p:tgtEl>
                                        <p:attrNameLst>
                                          <p:attrName>style.visibility</p:attrName>
                                        </p:attrNameLst>
                                      </p:cBhvr>
                                      <p:to>
                                        <p:strVal val="visible"/>
                                      </p:to>
                                    </p:set>
                                    <p:animEffect transition="in" filter="strips(downRight)">
                                      <p:cBhvr>
                                        <p:cTn id="35" dur="500"/>
                                        <p:tgtEl>
                                          <p:spTgt spid="250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autoUpdateAnimBg="0"/>
      <p:bldP spid="250891" grpId="0" autoUpdateAnimBg="0"/>
      <p:bldP spid="250892" grpId="0" autoUpdateAnimBg="0"/>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7389</TotalTime>
  <Words>3483</Words>
  <Application>Microsoft Office PowerPoint</Application>
  <PresentationFormat>On-screen Show (4:3)</PresentationFormat>
  <Paragraphs>448</Paragraphs>
  <Slides>68</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7" baseType="lpstr">
      <vt:lpstr>Calibri</vt:lpstr>
      <vt:lpstr>Symbol</vt:lpstr>
      <vt:lpstr>Tahoma</vt:lpstr>
      <vt:lpstr>Times New Roman</vt:lpstr>
      <vt:lpstr>Arial</vt:lpstr>
      <vt:lpstr>Comic Sans MS</vt:lpstr>
      <vt:lpstr>Wingdings</vt:lpstr>
      <vt:lpstr>Standarddesign</vt:lpstr>
      <vt:lpstr>Equation</vt:lpstr>
      <vt:lpstr>PowerPoint Presentation</vt:lpstr>
      <vt:lpstr>PowerPoint Presentation</vt:lpstr>
      <vt:lpstr>PowerPoint Presentation</vt:lpstr>
      <vt:lpstr>PowerPoint Presentation</vt:lpstr>
      <vt:lpstr>PowerPoint Presentation</vt:lpstr>
      <vt:lpstr>Neutralnost novca</vt:lpstr>
      <vt:lpstr>Brzina opticaja</vt:lpstr>
      <vt:lpstr>PowerPoint Presentation</vt:lpstr>
      <vt:lpstr>Inflacija </vt:lpstr>
      <vt:lpstr>Inflacija</vt:lpstr>
      <vt:lpstr>Inflacija i kamatne stope</vt:lpstr>
      <vt:lpstr>Fišerov efekat</vt:lpstr>
      <vt:lpstr>SAD: inflacija i nominalna kamatna stopa od 1960</vt:lpstr>
      <vt:lpstr>PowerPoint Presentation</vt:lpstr>
      <vt:lpstr>PowerPoint Presentation</vt:lpstr>
      <vt:lpstr>PowerPoint Presentation</vt:lpstr>
      <vt:lpstr>PowerPoint Presentation</vt:lpstr>
      <vt:lpstr>PowerPoint Presentation</vt:lpstr>
      <vt:lpstr>PowerPoint Presentation</vt:lpstr>
      <vt:lpstr>Average hourly earnings &amp; the CPI</vt:lpstr>
      <vt:lpstr>PowerPoint Presentation</vt:lpstr>
      <vt:lpstr>PowerPoint Presentation</vt:lpstr>
      <vt:lpstr>The classical view of inflation</vt:lpstr>
      <vt:lpstr>Socijalni troškovi inflacije arbitrarna redistribucija kupovne moći  </vt:lpstr>
      <vt:lpstr>PowerPoint Presentation</vt:lpstr>
      <vt:lpstr>26</vt:lpstr>
      <vt:lpstr>PowerPoint Presentation</vt:lpstr>
      <vt:lpstr>Dodatni troškovi neočekivane infalcije:  arbitrarna redistribucija kupovne moći</vt:lpstr>
      <vt:lpstr>Jedna korist od inlfacije</vt:lpstr>
      <vt:lpstr>Hiperinflacija</vt:lpstr>
      <vt:lpstr>Zašto se događa hiperinflacija?</vt:lpstr>
      <vt:lpstr>PowerPoint Presentation</vt:lpstr>
      <vt:lpstr>PowerPoint Presentation</vt:lpstr>
      <vt:lpstr>Zašto vlade prave hiperinflaciju</vt:lpstr>
      <vt:lpstr>PowerPoint Presentation</vt:lpstr>
      <vt:lpstr>PowerPoint Presentation</vt:lpstr>
      <vt:lpstr>PowerPoint Presentation</vt:lpstr>
      <vt:lpstr>PowerPoint Presentation</vt:lpstr>
      <vt:lpstr>PowerPoint Presentation</vt:lpstr>
      <vt:lpstr>PowerPoint Presentation</vt:lpstr>
      <vt:lpstr>Šta se dešava ako centralna banka duplira stok novca preko noći </vt:lpstr>
      <vt:lpstr>PowerPoint Presentation</vt:lpstr>
      <vt:lpstr>Neutralnost novca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Slika 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Animated Figures for Chapter 7</dc:title>
  <dc:subject>Burda &amp; Wyplosz MACROECONOMICS 3e</dc:subject>
  <dc:creator>Irwin Collier</dc:creator>
  <dc:description>February 2002</dc:description>
  <cp:lastModifiedBy>Danica Popovic</cp:lastModifiedBy>
  <cp:revision>300</cp:revision>
  <dcterms:created xsi:type="dcterms:W3CDTF">2001-04-17T06:01:40Z</dcterms:created>
  <dcterms:modified xsi:type="dcterms:W3CDTF">2019-03-18T19:35:28Z</dcterms:modified>
  <cp:category>Instructors' resources</cp:category>
</cp:coreProperties>
</file>